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3"/>
  </p:notesMasterIdLst>
  <p:sldIdLst>
    <p:sldId id="295" r:id="rId2"/>
    <p:sldId id="275" r:id="rId3"/>
    <p:sldId id="511" r:id="rId4"/>
    <p:sldId id="262" r:id="rId5"/>
    <p:sldId id="256" r:id="rId6"/>
    <p:sldId id="360" r:id="rId7"/>
    <p:sldId id="457" r:id="rId8"/>
    <p:sldId id="458" r:id="rId9"/>
    <p:sldId id="459" r:id="rId10"/>
    <p:sldId id="453" r:id="rId11"/>
    <p:sldId id="258" r:id="rId12"/>
    <p:sldId id="359" r:id="rId13"/>
    <p:sldId id="487" r:id="rId14"/>
    <p:sldId id="341" r:id="rId15"/>
    <p:sldId id="303" r:id="rId16"/>
    <p:sldId id="304" r:id="rId17"/>
    <p:sldId id="278" r:id="rId18"/>
    <p:sldId id="270" r:id="rId19"/>
    <p:sldId id="302" r:id="rId20"/>
    <p:sldId id="297" r:id="rId21"/>
    <p:sldId id="299" r:id="rId22"/>
    <p:sldId id="460" r:id="rId23"/>
    <p:sldId id="461" r:id="rId24"/>
    <p:sldId id="462" r:id="rId25"/>
    <p:sldId id="298" r:id="rId26"/>
    <p:sldId id="300" r:id="rId27"/>
    <p:sldId id="463" r:id="rId28"/>
    <p:sldId id="464" r:id="rId29"/>
    <p:sldId id="279" r:id="rId30"/>
    <p:sldId id="301" r:id="rId31"/>
    <p:sldId id="345" r:id="rId32"/>
    <p:sldId id="306" r:id="rId33"/>
    <p:sldId id="310" r:id="rId34"/>
    <p:sldId id="465" r:id="rId35"/>
    <p:sldId id="466" r:id="rId36"/>
    <p:sldId id="309" r:id="rId37"/>
    <p:sldId id="313" r:id="rId38"/>
    <p:sldId id="471" r:id="rId39"/>
    <p:sldId id="469" r:id="rId40"/>
    <p:sldId id="472" r:id="rId41"/>
    <p:sldId id="470" r:id="rId42"/>
    <p:sldId id="473" r:id="rId43"/>
    <p:sldId id="474" r:id="rId44"/>
    <p:sldId id="312" r:id="rId45"/>
    <p:sldId id="316" r:id="rId46"/>
    <p:sldId id="311" r:id="rId47"/>
    <p:sldId id="475" r:id="rId48"/>
    <p:sldId id="467" r:id="rId49"/>
    <p:sldId id="468" r:id="rId50"/>
    <p:sldId id="276" r:id="rId51"/>
    <p:sldId id="456" r:id="rId52"/>
    <p:sldId id="280" r:id="rId53"/>
    <p:sldId id="319" r:id="rId54"/>
    <p:sldId id="318" r:id="rId55"/>
    <p:sldId id="322" r:id="rId56"/>
    <p:sldId id="478" r:id="rId57"/>
    <p:sldId id="484" r:id="rId58"/>
    <p:sldId id="485" r:id="rId59"/>
    <p:sldId id="261" r:id="rId60"/>
    <p:sldId id="320" r:id="rId61"/>
    <p:sldId id="479" r:id="rId62"/>
    <p:sldId id="325" r:id="rId63"/>
    <p:sldId id="476" r:id="rId64"/>
    <p:sldId id="477" r:id="rId65"/>
    <p:sldId id="480" r:id="rId66"/>
    <p:sldId id="481" r:id="rId67"/>
    <p:sldId id="333" r:id="rId68"/>
    <p:sldId id="334" r:id="rId69"/>
    <p:sldId id="335" r:id="rId70"/>
    <p:sldId id="336" r:id="rId71"/>
    <p:sldId id="486" r:id="rId72"/>
    <p:sldId id="482" r:id="rId73"/>
    <p:sldId id="483" r:id="rId74"/>
    <p:sldId id="283" r:id="rId75"/>
    <p:sldId id="488" r:id="rId76"/>
    <p:sldId id="489" r:id="rId77"/>
    <p:sldId id="491" r:id="rId78"/>
    <p:sldId id="492" r:id="rId79"/>
    <p:sldId id="493" r:id="rId80"/>
    <p:sldId id="494" r:id="rId81"/>
    <p:sldId id="490" r:id="rId82"/>
    <p:sldId id="498" r:id="rId83"/>
    <p:sldId id="500" r:id="rId84"/>
    <p:sldId id="499" r:id="rId85"/>
    <p:sldId id="497" r:id="rId86"/>
    <p:sldId id="495" r:id="rId87"/>
    <p:sldId id="501" r:id="rId88"/>
    <p:sldId id="503" r:id="rId89"/>
    <p:sldId id="504" r:id="rId90"/>
    <p:sldId id="505" r:id="rId91"/>
    <p:sldId id="506" r:id="rId92"/>
    <p:sldId id="509" r:id="rId93"/>
    <p:sldId id="496" r:id="rId94"/>
    <p:sldId id="507" r:id="rId95"/>
    <p:sldId id="508" r:id="rId96"/>
    <p:sldId id="416" r:id="rId97"/>
    <p:sldId id="451" r:id="rId98"/>
    <p:sldId id="363" r:id="rId99"/>
    <p:sldId id="510" r:id="rId100"/>
    <p:sldId id="454" r:id="rId101"/>
    <p:sldId id="263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5"/>
    <p:restoredTop sz="86364"/>
  </p:normalViewPr>
  <p:slideViewPr>
    <p:cSldViewPr snapToGrid="0" snapToObjects="1">
      <p:cViewPr>
        <p:scale>
          <a:sx n="70" d="100"/>
          <a:sy n="70" d="100"/>
        </p:scale>
        <p:origin x="936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notesMaster" Target="notesMasters/notesMaster1.xml"/><Relationship Id="rId104" Type="http://schemas.openxmlformats.org/officeDocument/2006/relationships/presProps" Target="presProps.xml"/><Relationship Id="rId105" Type="http://schemas.openxmlformats.org/officeDocument/2006/relationships/viewProps" Target="viewProps.xml"/><Relationship Id="rId106" Type="http://schemas.openxmlformats.org/officeDocument/2006/relationships/theme" Target="theme/theme1.xml"/><Relationship Id="rId10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2135F5-1E49-D54A-A6FB-3E6D1F12E104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B59622-9478-9143-A4F4-B72A582F0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72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bitcoin =: ". &gt; 1 {"1 </a:t>
            </a:r>
            <a:r>
              <a:rPr lang="en-US" dirty="0" err="1" smtClean="0"/>
              <a:t>readcsv</a:t>
            </a:r>
            <a:r>
              <a:rPr lang="en-US" dirty="0" smtClean="0"/>
              <a:t>'/Users/</a:t>
            </a:r>
            <a:r>
              <a:rPr lang="en-US" dirty="0" err="1" smtClean="0"/>
              <a:t>JoshuaEckroth</a:t>
            </a:r>
            <a:r>
              <a:rPr lang="en-US" dirty="0" smtClean="0"/>
              <a:t>/Documents/</a:t>
            </a:r>
            <a:r>
              <a:rPr lang="en-US" dirty="0" err="1" smtClean="0"/>
              <a:t>git</a:t>
            </a:r>
            <a:r>
              <a:rPr lang="en-US" dirty="0" smtClean="0"/>
              <a:t>/zigzag/</a:t>
            </a:r>
            <a:r>
              <a:rPr lang="en-US" dirty="0" err="1" smtClean="0"/>
              <a:t>tomoka</a:t>
            </a:r>
            <a:r>
              <a:rPr lang="en-US" dirty="0" smtClean="0"/>
              <a:t>/</a:t>
            </a:r>
            <a:r>
              <a:rPr lang="en-US" dirty="0" err="1" smtClean="0"/>
              <a:t>bitstampUSDsmall.csv</a:t>
            </a:r>
            <a:r>
              <a:rPr lang="en-US" dirty="0" smtClean="0"/>
              <a:t>'</a:t>
            </a:r>
          </a:p>
          <a:p>
            <a:endParaRPr lang="en-US" dirty="0" smtClean="0"/>
          </a:p>
          <a:p>
            <a:r>
              <a:rPr lang="en-US" dirty="0" smtClean="0"/>
              <a:t>(seated) challenge: if I bought $100 of bitcoin at the beginning, how much are they worth now?</a:t>
            </a:r>
          </a:p>
          <a:p>
            <a:endParaRPr lang="en-US" dirty="0" smtClean="0"/>
          </a:p>
          <a:p>
            <a:r>
              <a:rPr lang="fr-FR" dirty="0" err="1" smtClean="0"/>
              <a:t>btc</a:t>
            </a:r>
            <a:r>
              <a:rPr lang="fr-FR" dirty="0" smtClean="0"/>
              <a:t> =: 100 % {. bitcoin</a:t>
            </a:r>
          </a:p>
          <a:p>
            <a:r>
              <a:rPr lang="fr-FR" dirty="0" err="1" smtClean="0"/>
              <a:t>btcNow</a:t>
            </a:r>
            <a:r>
              <a:rPr lang="fr-FR" dirty="0" smtClean="0"/>
              <a:t> =: </a:t>
            </a:r>
            <a:r>
              <a:rPr lang="fr-FR" dirty="0" err="1" smtClean="0"/>
              <a:t>btc</a:t>
            </a:r>
            <a:r>
              <a:rPr lang="fr-FR" dirty="0" smtClean="0"/>
              <a:t> * {. |. bitcoin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186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468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No precedence</a:t>
            </a:r>
            <a:r>
              <a:rPr lang="en-US" baseline="0" smtClean="0"/>
              <a:t> rules except parentheses ()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921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Show example in J: 4+5+2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08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62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6298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8484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0669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4154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6750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57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bitcoin =: ". &gt; 1 {"1 </a:t>
            </a:r>
            <a:r>
              <a:rPr lang="en-US" dirty="0" err="1" smtClean="0"/>
              <a:t>readcsv</a:t>
            </a:r>
            <a:r>
              <a:rPr lang="en-US" dirty="0" smtClean="0"/>
              <a:t>'/Users/</a:t>
            </a:r>
            <a:r>
              <a:rPr lang="en-US" dirty="0" err="1" smtClean="0"/>
              <a:t>JoshuaEckroth</a:t>
            </a:r>
            <a:r>
              <a:rPr lang="en-US" dirty="0" smtClean="0"/>
              <a:t>/Documents/</a:t>
            </a:r>
            <a:r>
              <a:rPr lang="en-US" dirty="0" err="1" smtClean="0"/>
              <a:t>git</a:t>
            </a:r>
            <a:r>
              <a:rPr lang="en-US" dirty="0" smtClean="0"/>
              <a:t>/zigzag/</a:t>
            </a:r>
            <a:r>
              <a:rPr lang="en-US" dirty="0" err="1" smtClean="0"/>
              <a:t>tomoka</a:t>
            </a:r>
            <a:r>
              <a:rPr lang="en-US" dirty="0" smtClean="0"/>
              <a:t>/</a:t>
            </a:r>
            <a:r>
              <a:rPr lang="en-US" dirty="0" err="1" smtClean="0"/>
              <a:t>bitstampUSDsmall.csv</a:t>
            </a:r>
            <a:r>
              <a:rPr lang="en-US" dirty="0" smtClean="0"/>
              <a:t>'</a:t>
            </a:r>
          </a:p>
          <a:p>
            <a:endParaRPr lang="en-US" dirty="0" smtClean="0"/>
          </a:p>
          <a:p>
            <a:r>
              <a:rPr lang="en-US" dirty="0" smtClean="0"/>
              <a:t>(seated) challenge: if I bought $100 of bitcoin at the beginning, how much are they worth now?</a:t>
            </a:r>
          </a:p>
          <a:p>
            <a:endParaRPr lang="en-US" dirty="0" smtClean="0"/>
          </a:p>
          <a:p>
            <a:r>
              <a:rPr lang="fr-FR" dirty="0" err="1" smtClean="0"/>
              <a:t>btc</a:t>
            </a:r>
            <a:r>
              <a:rPr lang="fr-FR" dirty="0" smtClean="0"/>
              <a:t> =: 100 % {. bitcoin</a:t>
            </a:r>
          </a:p>
          <a:p>
            <a:r>
              <a:rPr lang="fr-FR" dirty="0" err="1" smtClean="0"/>
              <a:t>btcNow</a:t>
            </a:r>
            <a:r>
              <a:rPr lang="fr-FR" dirty="0" smtClean="0"/>
              <a:t> =: </a:t>
            </a:r>
            <a:r>
              <a:rPr lang="fr-FR" dirty="0" err="1" smtClean="0"/>
              <a:t>btc</a:t>
            </a:r>
            <a:r>
              <a:rPr lang="fr-FR" dirty="0" smtClean="0"/>
              <a:t> * {. |. bitcoin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3264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0303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109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0945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Just monadic form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002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290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Now</a:t>
            </a:r>
            <a:r>
              <a:rPr lang="en-US" baseline="0" smtClean="0"/>
              <a:t> dyadic form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8674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6001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4889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4547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83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who frank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707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201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815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7445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022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Loopless</a:t>
            </a:r>
            <a:r>
              <a:rPr lang="en-US" smtClean="0"/>
              <a:t> coding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324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694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593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126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802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13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Zigzagging through the Straight and Narrow (2009)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7780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9784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9570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4921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 'csv’</a:t>
            </a:r>
          </a:p>
          <a:p>
            <a:r>
              <a:rPr lang="en-US" dirty="0" err="1" smtClean="0"/>
              <a:t>delandTemps</a:t>
            </a:r>
            <a:r>
              <a:rPr lang="en-US" dirty="0" smtClean="0"/>
              <a:t> =: ". &gt; 4 {"1 </a:t>
            </a:r>
            <a:r>
              <a:rPr lang="en-US" dirty="0" err="1" smtClean="0"/>
              <a:t>readcsv</a:t>
            </a:r>
            <a:r>
              <a:rPr lang="en-US" dirty="0" smtClean="0"/>
              <a:t>'/Users/</a:t>
            </a:r>
            <a:r>
              <a:rPr lang="en-US" dirty="0" err="1" smtClean="0"/>
              <a:t>JoshuaEckroth</a:t>
            </a:r>
            <a:r>
              <a:rPr lang="en-US" dirty="0" smtClean="0"/>
              <a:t>/Documents/</a:t>
            </a:r>
            <a:r>
              <a:rPr lang="en-US" dirty="0" err="1" smtClean="0"/>
              <a:t>git</a:t>
            </a:r>
            <a:r>
              <a:rPr lang="en-US" dirty="0" smtClean="0"/>
              <a:t>/zigzag/</a:t>
            </a:r>
            <a:r>
              <a:rPr lang="en-US" dirty="0" err="1" smtClean="0"/>
              <a:t>tomoka</a:t>
            </a:r>
            <a:r>
              <a:rPr lang="en-US" dirty="0" smtClean="0"/>
              <a:t>/</a:t>
            </a:r>
            <a:r>
              <a:rPr lang="en-US" dirty="0" err="1" smtClean="0"/>
              <a:t>deland-temps.csv</a:t>
            </a:r>
            <a:r>
              <a:rPr lang="en-US" dirty="0" smtClean="0"/>
              <a:t>’</a:t>
            </a:r>
          </a:p>
          <a:p>
            <a:r>
              <a:rPr lang="en-US" dirty="0" err="1" smtClean="0"/>
              <a:t>delandTemps</a:t>
            </a:r>
            <a:endParaRPr lang="en-US" dirty="0" smtClean="0"/>
          </a:p>
          <a:p>
            <a:r>
              <a:rPr lang="en-US" dirty="0" smtClean="0"/>
              <a:t># </a:t>
            </a:r>
            <a:r>
              <a:rPr lang="en-US" dirty="0" err="1" smtClean="0"/>
              <a:t>delandTemps</a:t>
            </a:r>
            <a:endParaRPr lang="en-US" dirty="0" smtClean="0"/>
          </a:p>
          <a:p>
            <a:r>
              <a:rPr lang="en-US" dirty="0" err="1" smtClean="0"/>
              <a:t>avg</a:t>
            </a:r>
            <a:r>
              <a:rPr lang="en-US" dirty="0" smtClean="0"/>
              <a:t> </a:t>
            </a:r>
            <a:r>
              <a:rPr lang="en-US" dirty="0" err="1" smtClean="0"/>
              <a:t>delandTemps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411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8543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3513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 'csv’</a:t>
            </a:r>
          </a:p>
          <a:p>
            <a:r>
              <a:rPr lang="en-US" dirty="0" err="1" smtClean="0"/>
              <a:t>delandTemps</a:t>
            </a:r>
            <a:r>
              <a:rPr lang="en-US" dirty="0" smtClean="0"/>
              <a:t> =: ". &gt; 4 {"1 </a:t>
            </a:r>
            <a:r>
              <a:rPr lang="en-US" dirty="0" err="1" smtClean="0"/>
              <a:t>readcsv</a:t>
            </a:r>
            <a:r>
              <a:rPr lang="en-US" dirty="0" smtClean="0"/>
              <a:t>'/Users/</a:t>
            </a:r>
            <a:r>
              <a:rPr lang="en-US" dirty="0" err="1" smtClean="0"/>
              <a:t>JoshuaEckroth</a:t>
            </a:r>
            <a:r>
              <a:rPr lang="en-US" dirty="0" smtClean="0"/>
              <a:t>/Documents/</a:t>
            </a:r>
            <a:r>
              <a:rPr lang="en-US" dirty="0" err="1" smtClean="0"/>
              <a:t>git</a:t>
            </a:r>
            <a:r>
              <a:rPr lang="en-US" dirty="0" smtClean="0"/>
              <a:t>/zigzag/</a:t>
            </a:r>
            <a:r>
              <a:rPr lang="en-US" dirty="0" err="1" smtClean="0"/>
              <a:t>tomoka</a:t>
            </a:r>
            <a:r>
              <a:rPr lang="en-US" dirty="0" smtClean="0"/>
              <a:t>/</a:t>
            </a:r>
            <a:r>
              <a:rPr lang="en-US" dirty="0" err="1" smtClean="0"/>
              <a:t>deland-temps.csv</a:t>
            </a:r>
            <a:r>
              <a:rPr lang="en-US" dirty="0" smtClean="0"/>
              <a:t>’</a:t>
            </a:r>
          </a:p>
          <a:p>
            <a:r>
              <a:rPr lang="en-US" dirty="0" err="1" smtClean="0"/>
              <a:t>delandTemps</a:t>
            </a:r>
            <a:endParaRPr lang="en-US" dirty="0" smtClean="0"/>
          </a:p>
          <a:p>
            <a:r>
              <a:rPr lang="en-US" dirty="0" smtClean="0"/>
              <a:t># </a:t>
            </a:r>
            <a:r>
              <a:rPr lang="en-US" dirty="0" err="1" smtClean="0"/>
              <a:t>delandTemps</a:t>
            </a:r>
            <a:endParaRPr lang="en-US" dirty="0" smtClean="0"/>
          </a:p>
          <a:p>
            <a:r>
              <a:rPr lang="en-US" dirty="0" err="1" smtClean="0"/>
              <a:t>avg</a:t>
            </a:r>
            <a:r>
              <a:rPr lang="en-US" dirty="0" smtClean="0"/>
              <a:t> </a:t>
            </a:r>
            <a:r>
              <a:rPr lang="en-US" dirty="0" err="1" smtClean="0"/>
              <a:t>delandTemps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403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144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480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68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Break from</a:t>
            </a:r>
            <a:r>
              <a:rPr lang="en-US" baseline="0" dirty="0" smtClean="0"/>
              <a:t> the blub: recognize the value of different approaches; avoid the generalist’s trap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Fight irony: e.g. </a:t>
            </a:r>
            <a:r>
              <a:rPr lang="en-US" baseline="0" dirty="0" err="1" smtClean="0"/>
              <a:t>brainfuck</a:t>
            </a:r>
            <a:r>
              <a:rPr lang="en-US" baseline="0" smtClean="0"/>
              <a:t> sucks</a:t>
            </a:r>
          </a:p>
          <a:p>
            <a:endParaRPr lang="en-US" baseline="0" smtClean="0"/>
          </a:p>
          <a:p>
            <a:r>
              <a:rPr lang="en-US" baseline="0" smtClean="0"/>
              <a:t>Persevere: google is useless, docs are very terse; </a:t>
            </a:r>
            <a:r>
              <a:rPr lang="en-US" baseline="0" err="1" smtClean="0"/>
              <a:t>stackoverflow</a:t>
            </a:r>
            <a:r>
              <a:rPr lang="en-US" baseline="0" smtClean="0"/>
              <a:t>: 1.4 mil </a:t>
            </a:r>
            <a:r>
              <a:rPr lang="en-US" baseline="0" err="1" smtClean="0"/>
              <a:t>javascript</a:t>
            </a:r>
            <a:r>
              <a:rPr lang="en-US" baseline="0" smtClean="0"/>
              <a:t> tags, 32k </a:t>
            </a:r>
            <a:r>
              <a:rPr lang="en-US" baseline="0" err="1" smtClean="0"/>
              <a:t>haskell</a:t>
            </a:r>
            <a:r>
              <a:rPr lang="en-US" baseline="0" smtClean="0"/>
              <a:t>, 8k prolog, 243 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32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9155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074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0598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compute averages over (nearly) each week: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btcWeekly</a:t>
            </a:r>
            <a:r>
              <a:rPr lang="en-US" dirty="0" smtClean="0"/>
              <a:t> =: (-(6*24*7)) </a:t>
            </a:r>
            <a:r>
              <a:rPr lang="en-US" dirty="0" err="1" smtClean="0"/>
              <a:t>avg</a:t>
            </a:r>
            <a:r>
              <a:rPr lang="en-US" dirty="0" smtClean="0"/>
              <a:t>\ bitcoin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21429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94130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525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biggest week drop?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btcWeeklyChanges</a:t>
            </a:r>
            <a:r>
              <a:rPr lang="en-US" dirty="0" smtClean="0"/>
              <a:t> =: 2 -~/\ </a:t>
            </a:r>
            <a:r>
              <a:rPr lang="en-US" dirty="0" err="1" smtClean="0"/>
              <a:t>btcWeekly</a:t>
            </a:r>
            <a:endParaRPr lang="en-US" dirty="0" smtClean="0"/>
          </a:p>
          <a:p>
            <a:r>
              <a:rPr lang="en-US" dirty="0" smtClean="0"/>
              <a:t>	&lt;./ </a:t>
            </a:r>
            <a:r>
              <a:rPr lang="en-US" dirty="0" err="1" smtClean="0"/>
              <a:t>btcWeeklyChanges</a:t>
            </a:r>
            <a:endParaRPr lang="en-US" dirty="0" smtClean="0"/>
          </a:p>
          <a:p>
            <a:r>
              <a:rPr lang="en-US" dirty="0" smtClean="0"/>
              <a:t>and biggest week gain?</a:t>
            </a:r>
          </a:p>
          <a:p>
            <a:r>
              <a:rPr lang="en-US" dirty="0" smtClean="0"/>
              <a:t>	&gt;./ </a:t>
            </a:r>
            <a:r>
              <a:rPr lang="en-US" dirty="0" err="1" smtClean="0"/>
              <a:t>btcWeeklyChanges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8641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6825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52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“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Ken at Kiln Farm with a prototype J Ultimate </a:t>
            </a:r>
            <a:r>
              <a:rPr lang="en-US" sz="1200" b="0" i="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sportdisc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(photo by Jana Michaud)”</a:t>
            </a:r>
          </a:p>
          <a:p>
            <a:endParaRPr 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mtClean="0"/>
              <a:t>http://</a:t>
            </a:r>
            <a:r>
              <a:rPr lang="en-US" err="1" smtClean="0"/>
              <a:t>webbox.lafayette.edu</a:t>
            </a:r>
            <a:r>
              <a:rPr lang="en-US" smtClean="0"/>
              <a:t>/~</a:t>
            </a:r>
            <a:r>
              <a:rPr lang="en-US" err="1" smtClean="0"/>
              <a:t>reiterc</a:t>
            </a:r>
            <a:r>
              <a:rPr lang="en-US" smtClean="0"/>
              <a:t>/j/</a:t>
            </a:r>
            <a:r>
              <a:rPr lang="en-US" err="1" smtClean="0"/>
              <a:t>ke_iverson</a:t>
            </a:r>
            <a:r>
              <a:rPr lang="en-US" smtClean="0"/>
              <a:t>/</a:t>
            </a:r>
            <a:r>
              <a:rPr lang="en-US" err="1" smtClean="0"/>
              <a:t>index.html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808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summer weekend in 1989, Arthur Whitney visited Ken Iverson at Kiln Farm and produced—on one page and in one afternoon—an interpreter fragment on the AT&amp;T 3B1 computer. I studied this interpreter for about a week for its organization and programming style; and on Sunday, August 27, 1989, at about four o'clock in the afternoon, wrote the first line of code that became the implementation described in this document.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Arthur's one-page interpreter fragment is as follows.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95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3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98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14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063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650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50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303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74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00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1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31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26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D3FB8-9DA3-B242-AD6A-30EE1CE72607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34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5.png"/><Relationship Id="rId5" Type="http://schemas.openxmlformats.org/officeDocument/2006/relationships/image" Target="../media/image16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5.png"/><Relationship Id="rId5" Type="http://schemas.openxmlformats.org/officeDocument/2006/relationships/image" Target="../media/image16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12.png"/><Relationship Id="rId8" Type="http://schemas.openxmlformats.org/officeDocument/2006/relationships/image" Target="../media/image18.png"/><Relationship Id="rId9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Relationship Id="rId6" Type="http://schemas.openxmlformats.org/officeDocument/2006/relationships/image" Target="../media/image19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27.png"/><Relationship Id="rId9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4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9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14.png"/><Relationship Id="rId8" Type="http://schemas.openxmlformats.org/officeDocument/2006/relationships/image" Target="../media/image28.png"/><Relationship Id="rId9" Type="http://schemas.openxmlformats.org/officeDocument/2006/relationships/image" Target="../media/image32.png"/><Relationship Id="rId10" Type="http://schemas.openxmlformats.org/officeDocument/2006/relationships/image" Target="../media/image19.png"/></Relationships>
</file>

<file path=ppt/slides/_rels/slide4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32.png"/><Relationship Id="rId4" Type="http://schemas.openxmlformats.org/officeDocument/2006/relationships/image" Target="../media/image9.png"/><Relationship Id="rId5" Type="http://schemas.openxmlformats.org/officeDocument/2006/relationships/image" Target="../media/image36.png"/><Relationship Id="rId6" Type="http://schemas.openxmlformats.org/officeDocument/2006/relationships/image" Target="../media/image12.png"/><Relationship Id="rId7" Type="http://schemas.openxmlformats.org/officeDocument/2006/relationships/image" Target="../media/image37.png"/><Relationship Id="rId8" Type="http://schemas.openxmlformats.org/officeDocument/2006/relationships/image" Target="../media/image35.png"/><Relationship Id="rId9" Type="http://schemas.openxmlformats.org/officeDocument/2006/relationships/image" Target="../media/image13.png"/><Relationship Id="rId10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44.png"/><Relationship Id="rId5" Type="http://schemas.openxmlformats.org/officeDocument/2006/relationships/image" Target="../media/image39.png"/><Relationship Id="rId6" Type="http://schemas.openxmlformats.org/officeDocument/2006/relationships/image" Target="../media/image35.png"/><Relationship Id="rId7" Type="http://schemas.openxmlformats.org/officeDocument/2006/relationships/image" Target="../media/image45.png"/><Relationship Id="rId8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44.png"/><Relationship Id="rId5" Type="http://schemas.openxmlformats.org/officeDocument/2006/relationships/image" Target="../media/image35.png"/><Relationship Id="rId6" Type="http://schemas.openxmlformats.org/officeDocument/2006/relationships/image" Target="../media/image37.png"/><Relationship Id="rId7" Type="http://schemas.openxmlformats.org/officeDocument/2006/relationships/image" Target="../media/image39.png"/><Relationship Id="rId8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19.png"/><Relationship Id="rId5" Type="http://schemas.openxmlformats.org/officeDocument/2006/relationships/image" Target="../media/image39.png"/><Relationship Id="rId6" Type="http://schemas.openxmlformats.org/officeDocument/2006/relationships/image" Target="../media/image44.png"/><Relationship Id="rId7" Type="http://schemas.openxmlformats.org/officeDocument/2006/relationships/image" Target="../media/image23.png"/><Relationship Id="rId8" Type="http://schemas.openxmlformats.org/officeDocument/2006/relationships/image" Target="../media/image45.png"/><Relationship Id="rId9" Type="http://schemas.openxmlformats.org/officeDocument/2006/relationships/image" Target="../media/image5.png"/><Relationship Id="rId10" Type="http://schemas.openxmlformats.org/officeDocument/2006/relationships/image" Target="../media/image14.png"/><Relationship Id="rId11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7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7.png"/><Relationship Id="rId4" Type="http://schemas.openxmlformats.org/officeDocument/2006/relationships/image" Target="../media/image19.png"/><Relationship Id="rId5" Type="http://schemas.openxmlformats.org/officeDocument/2006/relationships/image" Target="../media/image35.png"/><Relationship Id="rId6" Type="http://schemas.openxmlformats.org/officeDocument/2006/relationships/image" Target="../media/image23.png"/><Relationship Id="rId7" Type="http://schemas.openxmlformats.org/officeDocument/2006/relationships/image" Target="../media/image45.png"/><Relationship Id="rId8" Type="http://schemas.openxmlformats.org/officeDocument/2006/relationships/image" Target="../media/image44.png"/><Relationship Id="rId9" Type="http://schemas.openxmlformats.org/officeDocument/2006/relationships/image" Target="../media/image25.png"/><Relationship Id="rId10" Type="http://schemas.openxmlformats.org/officeDocument/2006/relationships/image" Target="../media/image3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691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500743" y="644071"/>
            <a:ext cx="11136086" cy="540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4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71772"/>
            <a:ext cx="12192000" cy="1219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4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8983" y="1270114"/>
            <a:ext cx="104241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cap="all" dirty="0" smtClean="0">
                <a:solidFill>
                  <a:schemeClr val="bg1"/>
                </a:solidFill>
                <a:latin typeface="Arial Black" charset="0"/>
              </a:rPr>
              <a:t>STAY</a:t>
            </a:r>
          </a:p>
          <a:p>
            <a:pPr algn="ctr"/>
            <a:r>
              <a:rPr lang="en-US" sz="6600" cap="all" dirty="0" smtClean="0">
                <a:solidFill>
                  <a:schemeClr val="bg1"/>
                </a:solidFill>
                <a:latin typeface="Arial Black" charset="0"/>
              </a:rPr>
              <a:t>IN THE</a:t>
            </a:r>
          </a:p>
          <a:p>
            <a:pPr algn="ctr"/>
            <a:r>
              <a:rPr lang="en-US" sz="6600" cap="all" dirty="0" smtClean="0">
                <a:solidFill>
                  <a:schemeClr val="bg1"/>
                </a:solidFill>
                <a:latin typeface="Arial Black" charset="0"/>
              </a:rPr>
              <a:t>PLEASANT</a:t>
            </a:r>
          </a:p>
          <a:p>
            <a:pPr algn="ctr"/>
            <a:r>
              <a:rPr lang="en-US" sz="6600" cap="all" dirty="0" smtClean="0">
                <a:solidFill>
                  <a:schemeClr val="bg1"/>
                </a:solidFill>
                <a:latin typeface="Arial Black" charset="0"/>
              </a:rPr>
              <a:t>TENSE</a:t>
            </a:r>
            <a:endParaRPr lang="en-US" sz="6600" cap="all" dirty="0">
              <a:solidFill>
                <a:schemeClr val="bg1"/>
              </a:solidFill>
              <a:latin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02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111"/>
          <a:stretch/>
        </p:blipFill>
        <p:spPr>
          <a:xfrm>
            <a:off x="3508375" y="-22674"/>
            <a:ext cx="5175250" cy="688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1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0334" y="994315"/>
            <a:ext cx="803081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typedef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char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C;typedef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long I;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typedef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struct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a{I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t,r,d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[3],p[2];}*A;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#define P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printf</a:t>
            </a:r>
            <a:endParaRPr lang="en-US" sz="12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#define R return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#define V1(f) A f(w)A w;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#define V2(f) A f(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a,w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)A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a,w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#define DO(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n,x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 {I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=0,_n=(n);for(;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&lt;_n;++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){x;}}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 *ma(n){R(I*)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malloc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(n*4);}mv(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d,s,n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)I *d,*s;{DO(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n,d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]=s[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]);}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r,d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)I *d;{I z=1;DO(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r,z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=z*d[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]);R z;}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t,r,d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)I *d;{A z=(A)ma(5+tr(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r,d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));z-&gt;t=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t,z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-&gt;r=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r,mv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(z-&gt;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d,d,r</a:t>
            </a:r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);R 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z;}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V1(iota){I n=*w-&gt;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p;A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z=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(0,1,&amp;n);DO(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n,z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-&gt;p[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);R z;}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V2(plus){I r=w-&gt;r,*d=w-&gt;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d,n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r,d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);A z=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(0,r,d);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DO(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n,z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-&gt;p[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]=a-&gt;p[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]+w-&gt;p[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]);R z;}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V2(from){I r=w-&gt;r-1,*d=w-&gt;d+1,n=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r,d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A z=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(w-&gt;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t,r,d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);mv(z-&gt;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p,w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-&gt;p+(n**a-&gt;p),n);R z;}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V1(box){A z=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(1,0,0);*z-&gt;p=(I)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w;R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z;}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V2(cat){I an=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(a-&gt;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-&gt;d),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wn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(w-&gt;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r,w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-&gt;d),n=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an+wn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A z=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(w-&gt;t,1,&amp;n);mv(z-&gt;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p,a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p,an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);mv(z-&gt;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p+an,w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p,wn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);R z;}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V2(find){}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V2(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rsh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){I r=a-&gt;r?*a-&gt;d:1,n=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-&gt;p),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wn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(w-&gt;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r,w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-&gt;d);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A z=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(w-&gt;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t,r,a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-&gt;p);mv(z-&gt;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p,w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p,wn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=n&gt;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wn?wn:n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if(n-=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wn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)mv(z-&gt;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p+wn,z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p,n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);R z;}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V1(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sha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){A z=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(0,1,&amp;w-&gt;r);mv(z-&gt;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p,w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d,w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-&gt;r);R z;}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V1(id){R w;}V1(size){A z=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(0,0,0);*z-&gt;p=w-&gt;r?*w-&gt;d:1;R z;}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pi(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){P("%d ",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);}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nl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(){P("\n");}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(w)A w;{I r=w-&gt;r,*d=w-&gt;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d,n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r,d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);DO(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r,pi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(d[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]));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nl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if(w-&gt;t)DO(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n,P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("&lt; ");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(w-&gt;p[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]))else DO(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n,pi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(w-&gt;p[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]));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nl</a:t>
            </a:r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();}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4313" y="994315"/>
            <a:ext cx="650681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C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vt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[]="+{~&lt;#,";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A(*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vd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[])()={0,plus,from,find,0,rsh,cat},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(*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vm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[])()={0,id,size,iota,box,sha,0};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st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[26];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qp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(a){R  a&gt;='a'&amp;&amp;a&lt;='z';}qv(a){R a&lt;'a';}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 ex(e)I *e;{I a=*e;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if(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qp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(a)){if(e[1]=='=')R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st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[a-'a']=ex(e+2);a=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st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 a-'a'];}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R qv(a)?(*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vm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[a])(ex(e+1)):e[1]?(*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vd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[e[1]])(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a,ex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(e+2)):(A)a;}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noun(c){A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z;if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(c&lt;'0'||c&gt;'9')R 0;z=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(0,0,0);*z-&gt;p=c-'0';R z;}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verb(c){I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=0;for(;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vt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];)if(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vt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++]==c)R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i;R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0;}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 *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wd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(s)C *s;{I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a,n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strlen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(s),*e=ma(n+1);C c;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DO(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n,e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]=(a=noun(c=s[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]))?a:(a=verb(c))?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a:c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);e[n]=0;R e;}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main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(){C s[99];while(gets(s))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(ex(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wd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(s)));}</a:t>
            </a:r>
          </a:p>
          <a:p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533876" y="159510"/>
            <a:ext cx="4168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J system, v1</a:t>
            </a:r>
            <a:endParaRPr lang="en-US" sz="4000" b="1" i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97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741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4006" y="1390564"/>
            <a:ext cx="104241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all">
                <a:solidFill>
                  <a:schemeClr val="bg1"/>
                </a:solidFill>
                <a:latin typeface="Arial Black" charset="0"/>
              </a:rPr>
              <a:t>Leaping head first into the stream of consciousness is good for your balance</a:t>
            </a:r>
          </a:p>
        </p:txBody>
      </p:sp>
    </p:spTree>
    <p:extLst>
      <p:ext uri="{BB962C8B-B14F-4D97-AF65-F5344CB8AC3E}">
        <p14:creationId xmlns:p14="http://schemas.microsoft.com/office/powerpoint/2010/main" val="30442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2978" y="1458411"/>
            <a:ext cx="93060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Syntax</a:t>
            </a:r>
            <a:endParaRPr lang="en-US" sz="8800" b="1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11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5084" y="1026161"/>
            <a:ext cx="104157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3600" dirty="0" smtClean="0">
                <a:solidFill>
                  <a:schemeClr val="bg1"/>
                </a:solidFill>
              </a:rPr>
              <a:t>Statements are exactly one line long</a:t>
            </a:r>
          </a:p>
          <a:p>
            <a:pPr marL="285750" indent="-285750">
              <a:buFontTx/>
              <a:buChar char="-"/>
            </a:pPr>
            <a:r>
              <a:rPr lang="en-US" sz="3600" dirty="0" smtClean="0">
                <a:solidFill>
                  <a:schemeClr val="bg1"/>
                </a:solidFill>
              </a:rPr>
              <a:t>Numbers may be written </a:t>
            </a:r>
            <a:r>
              <a:rPr lang="en-US" sz="3600" dirty="0" smtClean="0">
                <a:solidFill>
                  <a:schemeClr val="accent4"/>
                </a:solidFill>
              </a:rPr>
              <a:t>2, _2, </a:t>
            </a:r>
            <a:r>
              <a:rPr lang="en-US" sz="3600" dirty="0" smtClean="0">
                <a:solidFill>
                  <a:schemeClr val="accent4"/>
                </a:solidFill>
              </a:rPr>
              <a:t>0.5</a:t>
            </a:r>
            <a:endParaRPr lang="en-US" sz="3600" dirty="0" smtClean="0">
              <a:solidFill>
                <a:schemeClr val="accent4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3600" dirty="0" smtClean="0">
                <a:solidFill>
                  <a:schemeClr val="bg1"/>
                </a:solidFill>
              </a:rPr>
              <a:t>Adjacent numbers make a list: </a:t>
            </a:r>
            <a:r>
              <a:rPr lang="en-US" sz="3600" dirty="0" smtClean="0">
                <a:solidFill>
                  <a:schemeClr val="accent4"/>
                </a:solidFill>
              </a:rPr>
              <a:t>3 _5 2.333 </a:t>
            </a:r>
            <a:r>
              <a:rPr lang="en-US" sz="3600" dirty="0" smtClean="0">
                <a:solidFill>
                  <a:schemeClr val="accent4"/>
                </a:solidFill>
              </a:rPr>
              <a:t>7</a:t>
            </a:r>
          </a:p>
          <a:p>
            <a:pPr marL="285750" indent="-285750">
              <a:buFontTx/>
              <a:buChar char="-"/>
            </a:pPr>
            <a:r>
              <a:rPr lang="en-US" sz="3600" dirty="0" smtClean="0">
                <a:solidFill>
                  <a:schemeClr val="bg1"/>
                </a:solidFill>
              </a:rPr>
              <a:t>Everything </a:t>
            </a:r>
            <a:r>
              <a:rPr lang="en-US" sz="3600" dirty="0" smtClean="0">
                <a:solidFill>
                  <a:schemeClr val="bg1"/>
                </a:solidFill>
              </a:rPr>
              <a:t>else is a </a:t>
            </a:r>
            <a:r>
              <a:rPr lang="en-US" sz="3600" dirty="0" smtClean="0">
                <a:solidFill>
                  <a:schemeClr val="bg1"/>
                </a:solidFill>
              </a:rPr>
              <a:t>“word”:</a:t>
            </a:r>
            <a:endParaRPr lang="en-US" sz="3600" dirty="0" smtClean="0">
              <a:solidFill>
                <a:schemeClr val="bg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sz="3600" dirty="0" smtClean="0">
                <a:solidFill>
                  <a:schemeClr val="bg1"/>
                </a:solidFill>
              </a:rPr>
              <a:t>Verbs: </a:t>
            </a:r>
            <a:r>
              <a:rPr lang="en-US" sz="3600" dirty="0" smtClean="0">
                <a:solidFill>
                  <a:schemeClr val="accent4"/>
                </a:solidFill>
              </a:rPr>
              <a:t>+, -, %, etc.</a:t>
            </a:r>
          </a:p>
          <a:p>
            <a:pPr marL="742950" lvl="1" indent="-285750">
              <a:buFontTx/>
              <a:buChar char="-"/>
            </a:pPr>
            <a:r>
              <a:rPr lang="en-US" sz="3600" dirty="0" smtClean="0">
                <a:solidFill>
                  <a:schemeClr val="bg1"/>
                </a:solidFill>
              </a:rPr>
              <a:t>Adverbs: </a:t>
            </a:r>
            <a:r>
              <a:rPr lang="en-US" sz="3600" dirty="0" smtClean="0">
                <a:solidFill>
                  <a:schemeClr val="accent4"/>
                </a:solidFill>
              </a:rPr>
              <a:t>~, /, }, etc.</a:t>
            </a:r>
          </a:p>
          <a:p>
            <a:pPr marL="742950" lvl="1" indent="-285750">
              <a:buFontTx/>
              <a:buChar char="-"/>
            </a:pPr>
            <a:r>
              <a:rPr lang="en-US" sz="3600" dirty="0" smtClean="0">
                <a:solidFill>
                  <a:schemeClr val="bg1"/>
                </a:solidFill>
              </a:rPr>
              <a:t>Others</a:t>
            </a:r>
            <a:r>
              <a:rPr lang="en-US" sz="3600" dirty="0" smtClean="0">
                <a:solidFill>
                  <a:schemeClr val="bg1"/>
                </a:solidFill>
              </a:rPr>
              <a:t>: </a:t>
            </a:r>
            <a:r>
              <a:rPr lang="en-US" sz="3600" dirty="0" smtClean="0">
                <a:solidFill>
                  <a:schemeClr val="accent4"/>
                </a:solidFill>
              </a:rPr>
              <a:t>=., =:, NB., etc.</a:t>
            </a:r>
          </a:p>
        </p:txBody>
      </p:sp>
    </p:spTree>
    <p:extLst>
      <p:ext uri="{BB962C8B-B14F-4D97-AF65-F5344CB8AC3E}">
        <p14:creationId xmlns:p14="http://schemas.microsoft.com/office/powerpoint/2010/main" val="14857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2978" y="1458411"/>
            <a:ext cx="93060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Evaluation Rules</a:t>
            </a:r>
            <a:endParaRPr lang="en-US" sz="8800" b="1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78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75100" y="1770927"/>
            <a:ext cx="91902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Forget the table of operator precedence</a:t>
            </a:r>
            <a:r>
              <a:rPr lang="en-US" sz="3600" smtClean="0">
                <a:solidFill>
                  <a:schemeClr val="bg1"/>
                </a:solidFill>
              </a:rPr>
              <a:t>!</a:t>
            </a:r>
          </a:p>
          <a:p>
            <a:endParaRPr lang="en-US" sz="3600">
              <a:solidFill>
                <a:schemeClr val="bg1"/>
              </a:solidFill>
            </a:endParaRPr>
          </a:p>
          <a:p>
            <a:r>
              <a:rPr lang="en-US" sz="3600" i="1" smtClean="0">
                <a:solidFill>
                  <a:schemeClr val="bg1"/>
                </a:solidFill>
              </a:rPr>
              <a:t>J for C Programmers</a:t>
            </a:r>
            <a:endParaRPr lang="en-US" sz="36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4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960880"/>
            <a:ext cx="995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2*4+5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18</a:t>
            </a:r>
          </a:p>
          <a:p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2+4*5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22</a:t>
            </a:r>
          </a:p>
          <a:p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(2*4)+5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13</a:t>
            </a:r>
            <a:endParaRPr lang="en-US" sz="360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0" y="863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Right-to-left evaluation</a:t>
            </a:r>
            <a:r>
              <a:rPr lang="en-US" sz="3600" dirty="0" smtClean="0">
                <a:solidFill>
                  <a:schemeClr val="bg1"/>
                </a:solidFill>
              </a:rPr>
              <a:t>: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79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15885" y="855890"/>
            <a:ext cx="775335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6</a:t>
            </a:r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:00-6:30</a:t>
            </a:r>
            <a:endParaRPr lang="en-US" sz="3600" b="1" dirty="0" smtClean="0">
              <a:solidFill>
                <a:schemeClr val="bg1"/>
              </a:solidFill>
              <a:latin typeface="Helvetica Neue Condensed Black" charset="0"/>
              <a:ea typeface="Helvetica Neue Condensed Black" charset="0"/>
              <a:cs typeface="Helvetica Neue Condensed Black" charset="0"/>
            </a:endParaRPr>
          </a:p>
          <a:p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6</a:t>
            </a:r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:30-6:40 </a:t>
            </a:r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break</a:t>
            </a:r>
          </a:p>
          <a:p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6</a:t>
            </a:r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:40-7:10</a:t>
            </a:r>
            <a:endParaRPr lang="en-US" sz="3600" b="1" dirty="0" smtClean="0">
              <a:solidFill>
                <a:schemeClr val="bg1"/>
              </a:solidFill>
              <a:latin typeface="Helvetica Neue Condensed Black" charset="0"/>
              <a:ea typeface="Helvetica Neue Condensed Black" charset="0"/>
              <a:cs typeface="Helvetica Neue Condensed Black" charset="0"/>
            </a:endParaRPr>
          </a:p>
          <a:p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7:10-7:20 </a:t>
            </a:r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break</a:t>
            </a:r>
          </a:p>
          <a:p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7:20-7:50</a:t>
            </a:r>
            <a:endParaRPr lang="en-US" sz="3600" b="1" dirty="0" smtClean="0">
              <a:solidFill>
                <a:schemeClr val="bg1"/>
              </a:solidFill>
              <a:latin typeface="Helvetica Neue Condensed Black" charset="0"/>
              <a:ea typeface="Helvetica Neue Condensed Black" charset="0"/>
              <a:cs typeface="Helvetica Neue Condensed Black" charset="0"/>
            </a:endParaRPr>
          </a:p>
          <a:p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7:50-8:00 </a:t>
            </a:r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break</a:t>
            </a:r>
          </a:p>
          <a:p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8:00-8:30</a:t>
            </a:r>
            <a:endParaRPr lang="en-US" sz="3600" b="1" dirty="0" smtClean="0">
              <a:solidFill>
                <a:schemeClr val="bg1"/>
              </a:solidFill>
              <a:latin typeface="Helvetica Neue Condensed Black" charset="0"/>
              <a:ea typeface="Helvetica Neue Condensed Black" charset="0"/>
              <a:cs typeface="Helvetica Neue Condensed Black" charset="0"/>
            </a:endParaRPr>
          </a:p>
          <a:p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8:30-8:40 </a:t>
            </a:r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break</a:t>
            </a:r>
          </a:p>
          <a:p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8:40-9:00</a:t>
            </a:r>
            <a:endParaRPr lang="en-US" sz="3600" b="1" dirty="0" smtClean="0">
              <a:solidFill>
                <a:schemeClr val="bg1"/>
              </a:solidFill>
              <a:latin typeface="Helvetica Neue Condensed Black" charset="0"/>
              <a:ea typeface="Helvetica Neue Condensed Black" charset="0"/>
              <a:cs typeface="Helvetica Neue Condensed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24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1"/>
            <a:ext cx="3657600" cy="54839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75" y="619641"/>
            <a:ext cx="3657600" cy="548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3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1"/>
            <a:ext cx="3657599" cy="54839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75" y="619641"/>
            <a:ext cx="3657599" cy="548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8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Challenge!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Compute </a:t>
            </a:r>
            <a:r>
              <a:rPr lang="en-US" sz="2800" b="1" dirty="0" smtClean="0">
                <a:solidFill>
                  <a:schemeClr val="bg1"/>
                </a:solidFill>
              </a:rPr>
              <a:t>4-3+2 (which = 3). Try </a:t>
            </a:r>
            <a:r>
              <a:rPr lang="en-US" sz="2800" b="1" dirty="0" err="1" smtClean="0">
                <a:solidFill>
                  <a:schemeClr val="bg1"/>
                </a:solidFill>
              </a:rPr>
              <a:t>reorderings</a:t>
            </a:r>
            <a:r>
              <a:rPr lang="en-US" sz="2800" b="1" dirty="0" smtClean="0">
                <a:solidFill>
                  <a:schemeClr val="bg1"/>
                </a:solidFill>
              </a:rPr>
              <a:t>: 4+2-3, etc.</a:t>
            </a:r>
            <a:endParaRPr lang="en-US" sz="2800" b="1" dirty="0" smtClean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Find </a:t>
            </a:r>
            <a:r>
              <a:rPr lang="en-US" sz="2800" u="sng" dirty="0" smtClean="0">
                <a:solidFill>
                  <a:schemeClr val="bg1"/>
                </a:solidFill>
              </a:rPr>
              <a:t>four</a:t>
            </a:r>
            <a:r>
              <a:rPr lang="en-US" sz="2800" dirty="0" smtClean="0">
                <a:solidFill>
                  <a:schemeClr val="bg1"/>
                </a:solidFill>
              </a:rPr>
              <a:t> solutions </a:t>
            </a:r>
            <a:r>
              <a:rPr lang="en-US" sz="2800" dirty="0" smtClean="0">
                <a:solidFill>
                  <a:schemeClr val="bg1"/>
                </a:solidFill>
              </a:rPr>
              <a:t>using all of these cards simultaneously: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37" y="3411356"/>
            <a:ext cx="944880" cy="1416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397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4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54" y="3411357"/>
            <a:ext cx="944879" cy="14166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5214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4x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70" y="3411356"/>
            <a:ext cx="944879" cy="14166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25990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4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886" y="3411356"/>
            <a:ext cx="944878" cy="14166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73646" y="3535679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4x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42" y="3411355"/>
            <a:ext cx="944878" cy="14166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00602" y="353567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</a:rPr>
              <a:t>4</a:t>
            </a:r>
            <a:r>
              <a:rPr lang="en-US" sz="5400" smtClean="0">
                <a:solidFill>
                  <a:schemeClr val="accent1"/>
                </a:solidFill>
              </a:rPr>
              <a:t>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728" y="5006475"/>
            <a:ext cx="944878" cy="141667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56488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2x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848" y="5006475"/>
            <a:ext cx="944878" cy="141667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959608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2x</a:t>
            </a:r>
            <a:endParaRPr lang="en-US" sz="5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8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Solutions!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Compute 4-3+2 (which = 3).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48" y="2617111"/>
            <a:ext cx="944879" cy="1416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51" y="2617111"/>
            <a:ext cx="944879" cy="14166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000" y="2617111"/>
            <a:ext cx="944879" cy="14166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98" y="2617113"/>
            <a:ext cx="944878" cy="14166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13" y="2617110"/>
            <a:ext cx="944878" cy="14166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919" y="4404666"/>
            <a:ext cx="944878" cy="141667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48" y="4404666"/>
            <a:ext cx="944879" cy="14166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977" y="4404665"/>
            <a:ext cx="944878" cy="141667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50" y="4404665"/>
            <a:ext cx="944879" cy="14166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12" y="4404666"/>
            <a:ext cx="944879" cy="141667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97" y="4404664"/>
            <a:ext cx="944879" cy="141667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539" y="4404665"/>
            <a:ext cx="944878" cy="141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08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Solutions!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Compute 4-3+2 (which = 3).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48" y="2617111"/>
            <a:ext cx="944879" cy="1416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51" y="2617111"/>
            <a:ext cx="944879" cy="14166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000" y="2617111"/>
            <a:ext cx="944878" cy="14166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98" y="2617113"/>
            <a:ext cx="944877" cy="14166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13" y="2617110"/>
            <a:ext cx="944878" cy="14166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919" y="4404666"/>
            <a:ext cx="944878" cy="141667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48" y="4404666"/>
            <a:ext cx="944878" cy="14166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977" y="4404665"/>
            <a:ext cx="944878" cy="141667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50" y="4404665"/>
            <a:ext cx="944879" cy="14166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12" y="4404666"/>
            <a:ext cx="944879" cy="141667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97" y="4404664"/>
            <a:ext cx="944879" cy="141667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539" y="4404665"/>
            <a:ext cx="944877" cy="141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1"/>
            <a:ext cx="3657599" cy="54839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3" y="619641"/>
            <a:ext cx="3644304" cy="548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4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9" cy="54839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3" y="619641"/>
            <a:ext cx="3644304" cy="548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8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Challenge!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Compute the </a:t>
            </a:r>
            <a:r>
              <a:rPr lang="en-US" sz="2800" b="1" dirty="0" smtClean="0">
                <a:solidFill>
                  <a:schemeClr val="bg1"/>
                </a:solidFill>
              </a:rPr>
              <a:t>average </a:t>
            </a:r>
            <a:r>
              <a:rPr lang="en-US" sz="2800" b="1" dirty="0" smtClean="0">
                <a:solidFill>
                  <a:schemeClr val="bg1"/>
                </a:solidFill>
              </a:rPr>
              <a:t>of 4 and 7.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Find </a:t>
            </a:r>
            <a:r>
              <a:rPr lang="en-US" sz="2800" u="sng" dirty="0" smtClean="0">
                <a:solidFill>
                  <a:schemeClr val="bg1"/>
                </a:solidFill>
              </a:rPr>
              <a:t>two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solutions using all of these cards simultaneously: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37" y="3411356"/>
            <a:ext cx="944880" cy="1416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397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54" y="3411356"/>
            <a:ext cx="944879" cy="1416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5214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70" y="3411356"/>
            <a:ext cx="944879" cy="14166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25990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886" y="3411356"/>
            <a:ext cx="944879" cy="14166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73646" y="3535679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3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42" y="3411355"/>
            <a:ext cx="944879" cy="14166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00602" y="353567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3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728" y="5006475"/>
            <a:ext cx="944878" cy="141667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56488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2x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848" y="5006475"/>
            <a:ext cx="944878" cy="141667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959608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2x</a:t>
            </a:r>
            <a:endParaRPr lang="en-US" sz="5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09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Solutions!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Compute the </a:t>
            </a:r>
            <a:r>
              <a:rPr lang="en-US" sz="2800" b="1" dirty="0" smtClean="0">
                <a:solidFill>
                  <a:schemeClr val="bg1"/>
                </a:solidFill>
              </a:rPr>
              <a:t>average of </a:t>
            </a:r>
            <a:r>
              <a:rPr lang="en-US" sz="2800" b="1" dirty="0" smtClean="0">
                <a:solidFill>
                  <a:schemeClr val="bg1"/>
                </a:solidFill>
              </a:rPr>
              <a:t>4 and 7.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48" y="2921898"/>
            <a:ext cx="944880" cy="1416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51" y="2921897"/>
            <a:ext cx="944879" cy="1416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000" y="2921897"/>
            <a:ext cx="944879" cy="14166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074" y="2921896"/>
            <a:ext cx="944879" cy="14166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625" y="2921895"/>
            <a:ext cx="944879" cy="14166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98" y="2921900"/>
            <a:ext cx="944878" cy="14166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13" y="2921897"/>
            <a:ext cx="944878" cy="141667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98" y="4776710"/>
            <a:ext cx="944878" cy="141667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47" y="4776708"/>
            <a:ext cx="944880" cy="14166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976" y="4776708"/>
            <a:ext cx="944879" cy="141667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51" y="4776707"/>
            <a:ext cx="944879" cy="141667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13" y="4776706"/>
            <a:ext cx="944878" cy="141667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073" y="4776706"/>
            <a:ext cx="944879" cy="14166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624" y="4776704"/>
            <a:ext cx="944879" cy="14166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885" y="4776704"/>
            <a:ext cx="944879" cy="141667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146" y="4776704"/>
            <a:ext cx="944879" cy="141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07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2978" y="1458411"/>
            <a:ext cx="93060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Monads &amp; Dyads</a:t>
            </a:r>
            <a:endParaRPr lang="en-US" sz="8800" b="1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34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712" y="310896"/>
            <a:ext cx="4266879" cy="62362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0625" y="612844"/>
            <a:ext cx="620190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Dec 2016: I discover this computer language called “J,” and I’m motivated by its difficulty and obscurity</a:t>
            </a:r>
          </a:p>
          <a:p>
            <a:endParaRPr lang="en-US" sz="3600" b="1" dirty="0">
              <a:solidFill>
                <a:schemeClr val="bg1"/>
              </a:solidFill>
              <a:latin typeface="Helvetica Neue Condensed Black" charset="0"/>
              <a:ea typeface="Helvetica Neue Condensed Black" charset="0"/>
              <a:cs typeface="Helvetica Neue Condensed Black" charset="0"/>
            </a:endParaRPr>
          </a:p>
          <a:p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Dec-Apr: I study J and develop a way to teach it</a:t>
            </a:r>
          </a:p>
          <a:p>
            <a:endParaRPr lang="en-US" sz="3600" b="1" dirty="0">
              <a:solidFill>
                <a:schemeClr val="bg1"/>
              </a:solidFill>
              <a:latin typeface="Helvetica Neue Condensed Black" charset="0"/>
              <a:ea typeface="Helvetica Neue Condensed Black" charset="0"/>
              <a:cs typeface="Helvetica Neue Condensed Black" charset="0"/>
            </a:endParaRPr>
          </a:p>
          <a:p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Apr 19: J workshop at Stetson for comp. sci. students</a:t>
            </a:r>
            <a:endParaRPr lang="en-US" sz="3600" b="1" dirty="0" smtClean="0">
              <a:solidFill>
                <a:schemeClr val="bg1"/>
              </a:solidFill>
              <a:latin typeface="Helvetica Neue Condensed Black" charset="0"/>
              <a:ea typeface="Helvetica Neue Condensed Black" charset="0"/>
              <a:cs typeface="Helvetica Neue Condensed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34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9" cy="54839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3" y="619642"/>
            <a:ext cx="3644304" cy="5483904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6895070" y="3484605"/>
            <a:ext cx="185352" cy="6431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559891" y="4127712"/>
            <a:ext cx="1404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y is right </a:t>
            </a:r>
            <a:r>
              <a:rPr lang="en-US" err="1" smtClean="0"/>
              <a:t>arg</a:t>
            </a:r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9086335" y="4115911"/>
            <a:ext cx="267730" cy="4066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627032" y="4522573"/>
            <a:ext cx="153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x is left </a:t>
            </a:r>
            <a:r>
              <a:rPr lang="en-US" err="1" smtClean="0"/>
              <a:t>arg</a:t>
            </a:r>
            <a:r>
              <a:rPr lang="en-US" smtClean="0"/>
              <a:t>,</a:t>
            </a:r>
          </a:p>
          <a:p>
            <a:r>
              <a:rPr lang="en-US" smtClean="0"/>
              <a:t>y is right </a:t>
            </a:r>
            <a:r>
              <a:rPr lang="en-US" err="1" smtClean="0"/>
              <a:t>arg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76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735595"/>
            <a:ext cx="995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2%7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0.285714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7%2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3.5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%7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0.142857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%2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0.5</a:t>
            </a:r>
            <a:endParaRPr lang="en-US" sz="3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0" y="863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solidFill>
                  <a:schemeClr val="bg1"/>
                </a:solidFill>
              </a:rPr>
              <a:t>Monad vs. Dyad %:</a:t>
            </a:r>
            <a:endParaRPr lang="en-US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7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Challenge!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Compute the </a:t>
            </a:r>
            <a:r>
              <a:rPr lang="en-US" sz="2800" b="1" dirty="0" smtClean="0">
                <a:solidFill>
                  <a:schemeClr val="bg1"/>
                </a:solidFill>
              </a:rPr>
              <a:t>average of -4 </a:t>
            </a:r>
            <a:r>
              <a:rPr lang="en-US" sz="2800" b="1" dirty="0" smtClean="0">
                <a:solidFill>
                  <a:schemeClr val="bg1"/>
                </a:solidFill>
              </a:rPr>
              <a:t>and </a:t>
            </a:r>
            <a:r>
              <a:rPr lang="en-US" sz="2800" b="1" dirty="0" smtClean="0">
                <a:solidFill>
                  <a:schemeClr val="bg1"/>
                </a:solidFill>
              </a:rPr>
              <a:t>-7</a:t>
            </a:r>
            <a:r>
              <a:rPr lang="en-US" sz="2800" b="1" dirty="0" smtClean="0">
                <a:solidFill>
                  <a:schemeClr val="bg1"/>
                </a:solidFill>
              </a:rPr>
              <a:t>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Find </a:t>
            </a:r>
            <a:r>
              <a:rPr lang="en-US" sz="2800" u="sng" dirty="0" smtClean="0">
                <a:solidFill>
                  <a:schemeClr val="bg1"/>
                </a:solidFill>
              </a:rPr>
              <a:t>three</a:t>
            </a:r>
            <a:r>
              <a:rPr lang="en-US" sz="2800" dirty="0" smtClean="0">
                <a:solidFill>
                  <a:schemeClr val="bg1"/>
                </a:solidFill>
              </a:rPr>
              <a:t> solutions using all of these cards simultaneously: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37" y="3411356"/>
            <a:ext cx="944880" cy="1416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397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3x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54" y="3411356"/>
            <a:ext cx="944879" cy="1416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5214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3x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70" y="3411356"/>
            <a:ext cx="944879" cy="14166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25990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3x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886" y="3411356"/>
            <a:ext cx="944878" cy="14166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73646" y="3535679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3x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42" y="3411355"/>
            <a:ext cx="944879" cy="14166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00602" y="353567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</a:rPr>
              <a:t>4</a:t>
            </a:r>
            <a:r>
              <a:rPr lang="en-US" sz="5400" smtClean="0">
                <a:solidFill>
                  <a:schemeClr val="accent1"/>
                </a:solidFill>
              </a:rPr>
              <a:t>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144" y="5006475"/>
            <a:ext cx="944878" cy="141667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917192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2x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552" y="5006475"/>
            <a:ext cx="944878" cy="141667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20312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2x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051" y="5006475"/>
            <a:ext cx="944878" cy="141667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745523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4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47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Solutions!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Compute the </a:t>
            </a:r>
            <a:r>
              <a:rPr lang="en-US" sz="2800" b="1" dirty="0" smtClean="0">
                <a:solidFill>
                  <a:schemeClr val="bg1"/>
                </a:solidFill>
              </a:rPr>
              <a:t>average of -4 </a:t>
            </a:r>
            <a:r>
              <a:rPr lang="en-US" sz="2800" b="1" dirty="0" smtClean="0">
                <a:solidFill>
                  <a:schemeClr val="bg1"/>
                </a:solidFill>
              </a:rPr>
              <a:t>and </a:t>
            </a:r>
            <a:r>
              <a:rPr lang="en-US" sz="2800" b="1" dirty="0" smtClean="0">
                <a:solidFill>
                  <a:schemeClr val="bg1"/>
                </a:solidFill>
              </a:rPr>
              <a:t>-7</a:t>
            </a:r>
            <a:r>
              <a:rPr lang="en-US" sz="2800" b="1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48" y="2294377"/>
            <a:ext cx="944879" cy="1416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51" y="2294377"/>
            <a:ext cx="944879" cy="14166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000" y="2294377"/>
            <a:ext cx="944879" cy="14166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074" y="2294375"/>
            <a:ext cx="944878" cy="14166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554" y="2294374"/>
            <a:ext cx="944878" cy="14166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98" y="2294379"/>
            <a:ext cx="944878" cy="14166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13" y="2294376"/>
            <a:ext cx="944878" cy="14166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919" y="3848855"/>
            <a:ext cx="944878" cy="141667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48" y="3848855"/>
            <a:ext cx="944878" cy="14166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977" y="3848854"/>
            <a:ext cx="944878" cy="141667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50" y="3848854"/>
            <a:ext cx="944879" cy="14166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12" y="3848855"/>
            <a:ext cx="944879" cy="141667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97" y="3848853"/>
            <a:ext cx="944879" cy="141667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98" y="5386308"/>
            <a:ext cx="944878" cy="141667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47" y="5386306"/>
            <a:ext cx="944879" cy="14166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976" y="5386306"/>
            <a:ext cx="944878" cy="141667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51" y="5386305"/>
            <a:ext cx="944878" cy="141667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13" y="5386304"/>
            <a:ext cx="944878" cy="141667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073" y="5386304"/>
            <a:ext cx="944879" cy="14166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624" y="5386302"/>
            <a:ext cx="944879" cy="141667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409" y="2293188"/>
            <a:ext cx="944879" cy="141667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026" y="3850039"/>
            <a:ext cx="944878" cy="141667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952" y="3848853"/>
            <a:ext cx="944879" cy="141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33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785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3920" y="1946149"/>
            <a:ext cx="10424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all">
                <a:solidFill>
                  <a:schemeClr val="bg1"/>
                </a:solidFill>
                <a:latin typeface="Arial Black" charset="0"/>
              </a:rPr>
              <a:t>Try not </a:t>
            </a:r>
            <a:r>
              <a:rPr lang="en-US" sz="5400" cap="all" smtClean="0">
                <a:solidFill>
                  <a:schemeClr val="bg1"/>
                </a:solidFill>
                <a:latin typeface="Arial Black" charset="0"/>
              </a:rPr>
              <a:t>to</a:t>
            </a:r>
            <a:br>
              <a:rPr lang="en-US" sz="5400" cap="all" smtClean="0">
                <a:solidFill>
                  <a:schemeClr val="bg1"/>
                </a:solidFill>
                <a:latin typeface="Arial Black" charset="0"/>
              </a:rPr>
            </a:br>
            <a:r>
              <a:rPr lang="en-US" sz="5400" cap="all" smtClean="0">
                <a:solidFill>
                  <a:schemeClr val="bg1"/>
                </a:solidFill>
                <a:latin typeface="Arial Black" charset="0"/>
              </a:rPr>
              <a:t>reinvent </a:t>
            </a:r>
            <a:r>
              <a:rPr lang="en-US" sz="5400" cap="all">
                <a:solidFill>
                  <a:schemeClr val="bg1"/>
                </a:solidFill>
                <a:latin typeface="Arial Black" charset="0"/>
              </a:rPr>
              <a:t>the rut</a:t>
            </a:r>
          </a:p>
        </p:txBody>
      </p:sp>
    </p:spTree>
    <p:extLst>
      <p:ext uri="{BB962C8B-B14F-4D97-AF65-F5344CB8AC3E}">
        <p14:creationId xmlns:p14="http://schemas.microsoft.com/office/powerpoint/2010/main" val="54206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9" cy="54839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2" y="619641"/>
            <a:ext cx="3644304" cy="548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7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7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2" y="629609"/>
            <a:ext cx="3644303" cy="546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48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960880"/>
            <a:ext cx="995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&gt; 4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&lt; 4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= 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&gt; 4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&gt; 4 = 0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			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(oops, this is really 5&gt;0!)</a:t>
            </a:r>
            <a:endParaRPr lang="en-US" sz="36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0" y="863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Examples of binary functions.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80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1"/>
            <a:ext cx="3657599" cy="54839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3" y="619641"/>
            <a:ext cx="3644304" cy="548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3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4006" y="1324303"/>
            <a:ext cx="104241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all" dirty="0" smtClean="0">
                <a:solidFill>
                  <a:schemeClr val="bg1"/>
                </a:solidFill>
                <a:latin typeface="Arial Black" charset="0"/>
              </a:rPr>
              <a:t>LEARN To</a:t>
            </a:r>
          </a:p>
          <a:p>
            <a:pPr algn="ctr"/>
            <a:r>
              <a:rPr lang="en-US" sz="5400" cap="all" dirty="0" smtClean="0">
                <a:solidFill>
                  <a:schemeClr val="bg1"/>
                </a:solidFill>
                <a:latin typeface="Arial Black" charset="0"/>
              </a:rPr>
              <a:t>RECOGNIZE</a:t>
            </a:r>
          </a:p>
          <a:p>
            <a:pPr algn="ctr"/>
            <a:r>
              <a:rPr lang="en-US" sz="5400" cap="all" dirty="0" smtClean="0">
                <a:solidFill>
                  <a:schemeClr val="bg1"/>
                </a:solidFill>
                <a:latin typeface="Arial Black" charset="0"/>
              </a:rPr>
              <a:t>A GOOD</a:t>
            </a:r>
          </a:p>
          <a:p>
            <a:pPr algn="ctr"/>
            <a:r>
              <a:rPr lang="en-US" sz="5400" cap="all" dirty="0" smtClean="0">
                <a:solidFill>
                  <a:schemeClr val="bg1"/>
                </a:solidFill>
                <a:latin typeface="Arial Black" charset="0"/>
              </a:rPr>
              <a:t>KNOWLEDGE</a:t>
            </a:r>
          </a:p>
          <a:p>
            <a:pPr algn="ctr"/>
            <a:r>
              <a:rPr lang="en-US" sz="5400" cap="all" dirty="0" smtClean="0">
                <a:solidFill>
                  <a:schemeClr val="bg1"/>
                </a:solidFill>
                <a:latin typeface="Arial Black" charset="0"/>
              </a:rPr>
              <a:t>TRANCE</a:t>
            </a:r>
            <a:endParaRPr lang="en-US" sz="5400" cap="all" dirty="0">
              <a:solidFill>
                <a:schemeClr val="bg1"/>
              </a:solidFill>
              <a:latin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72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960880"/>
            <a:ext cx="995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&gt; 4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 &gt; 3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(5&gt;4) * (4&gt;3)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(5&gt;4) * (3&gt;4)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			</a:t>
            </a:r>
            <a:endParaRPr lang="en-US" sz="36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0" y="863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Multiplication (‘*’) can be used as “AND”.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38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9" cy="54839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3" y="629608"/>
            <a:ext cx="3644304" cy="546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1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Challenge!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Compute </a:t>
            </a:r>
            <a:r>
              <a:rPr lang="en-US" sz="2800" b="1" dirty="0" smtClean="0">
                <a:solidFill>
                  <a:schemeClr val="bg1"/>
                </a:solidFill>
              </a:rPr>
              <a:t>4 ≤ 5 (which = 1).</a:t>
            </a:r>
            <a:endParaRPr lang="en-US" sz="2800" b="1" dirty="0" smtClean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Find </a:t>
            </a:r>
            <a:r>
              <a:rPr lang="en-US" sz="2800" u="sng" dirty="0" smtClean="0">
                <a:solidFill>
                  <a:schemeClr val="bg1"/>
                </a:solidFill>
              </a:rPr>
              <a:t>two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solutions using all of these cards simultaneously: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37" y="3411356"/>
            <a:ext cx="944880" cy="1416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397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3x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54" y="3411357"/>
            <a:ext cx="944879" cy="14166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5214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3x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70" y="3411357"/>
            <a:ext cx="944879" cy="14166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25990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886" y="3411356"/>
            <a:ext cx="944878" cy="14166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73646" y="3535679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42" y="3411355"/>
            <a:ext cx="944878" cy="14166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00602" y="353567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144" y="5006475"/>
            <a:ext cx="944878" cy="141667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898904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552" y="5006475"/>
            <a:ext cx="944878" cy="141667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20312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051" y="5006475"/>
            <a:ext cx="944877" cy="141667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745523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49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Solutions!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Compute 4 ≤ 5 (which = 1).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624" y="2739183"/>
            <a:ext cx="944880" cy="1416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727" y="2739183"/>
            <a:ext cx="944879" cy="14166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176" y="2739183"/>
            <a:ext cx="944879" cy="14166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250" y="2739181"/>
            <a:ext cx="944878" cy="14166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801" y="2739180"/>
            <a:ext cx="944878" cy="14166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074" y="2739185"/>
            <a:ext cx="944878" cy="14166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989" y="2739182"/>
            <a:ext cx="944878" cy="141667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98" y="4776710"/>
            <a:ext cx="944878" cy="141667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47" y="4776708"/>
            <a:ext cx="944879" cy="14166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976" y="4776708"/>
            <a:ext cx="944878" cy="14166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729" y="2739180"/>
            <a:ext cx="944878" cy="141667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647" y="2739180"/>
            <a:ext cx="944879" cy="141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8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8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2" y="629608"/>
            <a:ext cx="3644303" cy="546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1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3"/>
            <a:ext cx="3657597" cy="5483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2" y="629609"/>
            <a:ext cx="3644302" cy="546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8" cy="54839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2" y="629608"/>
            <a:ext cx="3644304" cy="546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960880"/>
            <a:ext cx="995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 | 5    NB. e.g., 5/2 = 2 + </a:t>
            </a:r>
            <a:r>
              <a:rPr lang="en-US" sz="3600" u="sng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/2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 | 6    NB. e.g., 6/2 = 3 + </a:t>
            </a:r>
            <a:r>
              <a:rPr lang="en-US" sz="3600" u="sng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/2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 | 8    NB. e.g., 8/3 = 2 + </a:t>
            </a:r>
            <a:r>
              <a:rPr lang="en-US" sz="3600" u="sng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/3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 | 102  NB. e.g., 102/4 = 25 + </a:t>
            </a:r>
            <a:r>
              <a:rPr lang="en-US" sz="3600" u="sng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/4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endParaRPr lang="en-US" sz="36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599" y="863600"/>
            <a:ext cx="8755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“Residue” gives the remainder after dividing.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60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424336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Challenge!</a:t>
            </a:r>
            <a:endParaRPr lang="en-US" sz="4000" b="1" i="1" dirty="0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308256"/>
            <a:ext cx="89204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Determine if 1996 was a leap year. A leap year is divisible by 4 (i.e., reside is 0), but not divisible by 100.</a:t>
            </a:r>
            <a:endParaRPr lang="en-US" sz="2800" b="1" dirty="0" smtClean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Find </a:t>
            </a:r>
            <a:r>
              <a:rPr lang="en-US" sz="2800" u="sng" dirty="0" smtClean="0">
                <a:solidFill>
                  <a:schemeClr val="bg1"/>
                </a:solidFill>
              </a:rPr>
              <a:t>one</a:t>
            </a:r>
            <a:r>
              <a:rPr lang="en-US" sz="2800" dirty="0" smtClean="0">
                <a:solidFill>
                  <a:schemeClr val="bg1"/>
                </a:solidFill>
              </a:rPr>
              <a:t> solution </a:t>
            </a:r>
            <a:r>
              <a:rPr lang="en-US" sz="2800" dirty="0" smtClean="0">
                <a:solidFill>
                  <a:schemeClr val="bg1"/>
                </a:solidFill>
              </a:rPr>
              <a:t>using all of these cards simultaneously: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37" y="3411356"/>
            <a:ext cx="944879" cy="1416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397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54" y="3411357"/>
            <a:ext cx="944879" cy="14166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5214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70" y="3411357"/>
            <a:ext cx="944879" cy="14166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25990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886" y="3411356"/>
            <a:ext cx="944878" cy="14166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73646" y="3535679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4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42" y="3411355"/>
            <a:ext cx="944878" cy="14166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00602" y="353567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3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937" y="5006475"/>
            <a:ext cx="944878" cy="141667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027697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410" y="5006475"/>
            <a:ext cx="944878" cy="141667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041170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45" y="5006475"/>
            <a:ext cx="944877" cy="141667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9105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2x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371" y="5006475"/>
            <a:ext cx="944877" cy="141667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140131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351" y="5006476"/>
            <a:ext cx="944877" cy="14166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153111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267" y="5006476"/>
            <a:ext cx="944877" cy="141667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0126027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2x</a:t>
            </a:r>
            <a:endParaRPr lang="en-US" sz="5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45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Solution!</a:t>
            </a:r>
            <a:endParaRPr lang="en-US" sz="4000" b="1" i="1" dirty="0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Determine if 1996 was a leap year. A leap year is divisible by 4 (i.e., reside is 0), but not divisible by 100.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490" y="3370143"/>
            <a:ext cx="712379" cy="10680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570" y="3370142"/>
            <a:ext cx="712379" cy="10680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037" y="3370142"/>
            <a:ext cx="712379" cy="10680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215" y="3370139"/>
            <a:ext cx="712379" cy="10680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125" y="3368953"/>
            <a:ext cx="712379" cy="10680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43" y="3370144"/>
            <a:ext cx="712379" cy="106808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893" y="3370140"/>
            <a:ext cx="712379" cy="106808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736" y="3368953"/>
            <a:ext cx="712379" cy="106808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273" y="3368953"/>
            <a:ext cx="712379" cy="106808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946" y="4722723"/>
            <a:ext cx="712379" cy="106808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450" y="4722722"/>
            <a:ext cx="712379" cy="106808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917" y="4722722"/>
            <a:ext cx="712379" cy="106808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095" y="4722719"/>
            <a:ext cx="712379" cy="106808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5" y="4721533"/>
            <a:ext cx="712379" cy="106808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407" y="4722724"/>
            <a:ext cx="712379" cy="106808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773" y="4722720"/>
            <a:ext cx="712379" cy="106808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616" y="4721533"/>
            <a:ext cx="712379" cy="106808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153" y="4721533"/>
            <a:ext cx="712379" cy="106808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762" y="3368953"/>
            <a:ext cx="712378" cy="106808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018" y="4721533"/>
            <a:ext cx="712378" cy="106808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736" y="4721532"/>
            <a:ext cx="712379" cy="106808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702" y="4721532"/>
            <a:ext cx="712379" cy="106808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12" y="3368953"/>
            <a:ext cx="712379" cy="106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39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458" y="0"/>
            <a:ext cx="8909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4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232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4006" y="1390564"/>
            <a:ext cx="104241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all">
                <a:solidFill>
                  <a:schemeClr val="bg1"/>
                </a:solidFill>
                <a:latin typeface="Arial Black" charset="0"/>
              </a:rPr>
              <a:t>Avoid </a:t>
            </a:r>
            <a:r>
              <a:rPr lang="en-US" sz="5400" cap="all" smtClean="0">
                <a:solidFill>
                  <a:schemeClr val="bg1"/>
                </a:solidFill>
                <a:latin typeface="Arial Black" charset="0"/>
              </a:rPr>
              <a:t>both</a:t>
            </a:r>
            <a:br>
              <a:rPr lang="en-US" sz="5400" cap="all" smtClean="0">
                <a:solidFill>
                  <a:schemeClr val="bg1"/>
                </a:solidFill>
                <a:latin typeface="Arial Black" charset="0"/>
              </a:rPr>
            </a:br>
            <a:r>
              <a:rPr lang="en-US" sz="5400" cap="all" smtClean="0">
                <a:solidFill>
                  <a:schemeClr val="bg1"/>
                </a:solidFill>
                <a:latin typeface="Arial Black" charset="0"/>
              </a:rPr>
              <a:t>picking at minutia</a:t>
            </a:r>
            <a:br>
              <a:rPr lang="en-US" sz="5400" cap="all" smtClean="0">
                <a:solidFill>
                  <a:schemeClr val="bg1"/>
                </a:solidFill>
                <a:latin typeface="Arial Black" charset="0"/>
              </a:rPr>
            </a:br>
            <a:r>
              <a:rPr lang="en-US" sz="5400" cap="all" smtClean="0">
                <a:solidFill>
                  <a:schemeClr val="bg1"/>
                </a:solidFill>
                <a:latin typeface="Arial Black" charset="0"/>
              </a:rPr>
              <a:t>and</a:t>
            </a:r>
            <a:br>
              <a:rPr lang="en-US" sz="5400" cap="all" smtClean="0">
                <a:solidFill>
                  <a:schemeClr val="bg1"/>
                </a:solidFill>
                <a:latin typeface="Arial Black" charset="0"/>
              </a:rPr>
            </a:br>
            <a:r>
              <a:rPr lang="en-US" sz="5400" cap="all" smtClean="0">
                <a:solidFill>
                  <a:schemeClr val="bg1"/>
                </a:solidFill>
                <a:latin typeface="Arial Black" charset="0"/>
              </a:rPr>
              <a:t>sideswiping </a:t>
            </a:r>
            <a:r>
              <a:rPr lang="en-US" sz="5400" cap="all">
                <a:solidFill>
                  <a:schemeClr val="bg1"/>
                </a:solidFill>
                <a:latin typeface="Arial Black" charset="0"/>
              </a:rPr>
              <a:t>mountains</a:t>
            </a:r>
          </a:p>
        </p:txBody>
      </p:sp>
    </p:spTree>
    <p:extLst>
      <p:ext uri="{BB962C8B-B14F-4D97-AF65-F5344CB8AC3E}">
        <p14:creationId xmlns:p14="http://schemas.microsoft.com/office/powerpoint/2010/main" val="102483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2978" y="1458411"/>
            <a:ext cx="93060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Arrays</a:t>
            </a:r>
            <a:endParaRPr lang="en-US" sz="8800" b="1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76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7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146" y="629609"/>
            <a:ext cx="3631055" cy="54639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29610"/>
            <a:ext cx="3657597" cy="548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8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960880"/>
            <a:ext cx="995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3 7 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9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5 3 7 9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# 5 3 7 9</a:t>
            </a:r>
            <a:endParaRPr lang="en-US" sz="3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# 7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# # 1 2 3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lang="en-US" sz="3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0" y="863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Typing arrays and asking their size</a:t>
            </a:r>
            <a:r>
              <a:rPr lang="en-US" sz="3600" dirty="0" smtClean="0">
                <a:solidFill>
                  <a:schemeClr val="bg1"/>
                </a:solidFill>
              </a:rPr>
              <a:t>: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46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7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146" y="629609"/>
            <a:ext cx="3631055" cy="54639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29610"/>
            <a:ext cx="3657597" cy="548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960880"/>
            <a:ext cx="995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3 # 10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10 10 10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 # 5</a:t>
            </a:r>
            <a:endParaRPr lang="en-US" sz="3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5 5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# 7</a:t>
            </a:r>
          </a:p>
          <a:p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_2 # 7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|domain 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error</a:t>
            </a:r>
            <a:endParaRPr lang="en-US" sz="3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0" y="863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Using dyadic “#” for copying: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40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7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146" y="629609"/>
            <a:ext cx="3631055" cy="54639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29610"/>
            <a:ext cx="3657596" cy="548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8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7957" y="576924"/>
            <a:ext cx="9956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i.4</a:t>
            </a:r>
          </a:p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0 1 2 3</a:t>
            </a:r>
          </a:p>
          <a:p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3+i.4</a:t>
            </a:r>
          </a:p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3 4 5 6</a:t>
            </a:r>
          </a:p>
          <a:p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3#i.4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0 0 0 1 1 1 2 2 2 3 3 3</a:t>
            </a:r>
          </a:p>
          <a:p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#3#i.4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12</a:t>
            </a:r>
          </a:p>
          <a:p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3##i.4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4 4 4</a:t>
            </a:r>
            <a:endParaRPr lang="da-DK" sz="36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55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71869" y="2152891"/>
            <a:ext cx="91902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In J, every operator has a loop built in</a:t>
            </a:r>
            <a:r>
              <a:rPr lang="en-US" sz="3600" smtClean="0">
                <a:solidFill>
                  <a:schemeClr val="bg1"/>
                </a:solidFill>
              </a:rPr>
              <a:t>.</a:t>
            </a:r>
          </a:p>
          <a:p>
            <a:endParaRPr lang="en-US" sz="3600">
              <a:solidFill>
                <a:schemeClr val="bg1"/>
              </a:solidFill>
            </a:endParaRPr>
          </a:p>
          <a:p>
            <a:r>
              <a:rPr lang="en-US" sz="3600" i="1" smtClean="0">
                <a:solidFill>
                  <a:schemeClr val="bg1"/>
                </a:solidFill>
              </a:rPr>
              <a:t>J for C Programmers</a:t>
            </a:r>
            <a:endParaRPr lang="en-US" sz="36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0" y="1577009"/>
            <a:ext cx="903798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BREAK FROM THE BLUB</a:t>
            </a:r>
          </a:p>
          <a:p>
            <a:endParaRPr lang="en-US" sz="2800" b="1" dirty="0" smtClean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sz="28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8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FIGHT IRONY</a:t>
            </a:r>
          </a:p>
          <a:p>
            <a:endParaRPr lang="en-US" sz="28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sz="28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8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PERSEVERE</a:t>
            </a:r>
          </a:p>
        </p:txBody>
      </p:sp>
    </p:spTree>
    <p:extLst>
      <p:ext uri="{BB962C8B-B14F-4D97-AF65-F5344CB8AC3E}">
        <p14:creationId xmlns:p14="http://schemas.microsoft.com/office/powerpoint/2010/main" val="52201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960880"/>
            <a:ext cx="9956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2 3 + 4 5 </a:t>
            </a:r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6</a:t>
            </a:r>
          </a:p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5 7 9</a:t>
            </a:r>
          </a:p>
          <a:p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+ 4 5 6</a:t>
            </a:r>
          </a:p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5 6 7</a:t>
            </a:r>
          </a:p>
          <a:p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2 + 4 5 6</a:t>
            </a:r>
          </a:p>
          <a:p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|length </a:t>
            </a:r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error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|   </a:t>
            </a:r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2    +4 5 6</a:t>
            </a:r>
            <a:endParaRPr lang="da-DK" sz="36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0" y="863600"/>
            <a:ext cx="8729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solidFill>
                  <a:schemeClr val="bg1"/>
                </a:solidFill>
              </a:rPr>
              <a:t>Automatic element-by-element operations:</a:t>
            </a:r>
            <a:endParaRPr lang="en-US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45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631696"/>
            <a:ext cx="9956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 # 4 5 6</a:t>
            </a:r>
            <a:endParaRPr lang="da-DK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4 4 4 5 5 5 6 6 6</a:t>
            </a:r>
            <a:endParaRPr lang="da-DK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2 3 # 4 5 6</a:t>
            </a:r>
            <a:endParaRPr lang="da-DK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4 5 5 6 6 6</a:t>
            </a:r>
          </a:p>
          <a:p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2 3 # 4</a:t>
            </a: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4 4 4 4 4 4</a:t>
            </a:r>
            <a:endParaRPr lang="da-DK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1 2 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4 5 6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|length 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error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|   </a:t>
            </a:r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1 2    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#4 </a:t>
            </a:r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5 6</a:t>
            </a:r>
            <a:endParaRPr lang="da-DK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0" y="863600"/>
            <a:ext cx="8729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Automatic element-by-element operations: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1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7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146" y="629609"/>
            <a:ext cx="3631055" cy="54639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29610"/>
            <a:ext cx="3657596" cy="5483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39540"/>
            <a:ext cx="3657596" cy="548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960880"/>
            <a:ext cx="10566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? 6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? 6</a:t>
            </a:r>
            <a:endParaRPr lang="en-US" sz="3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? 6			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(oops, 0 is not valid)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+ ? 6		NB. 1+ to get </a:t>
            </a:r>
            <a:r>
              <a:rPr lang="en-US" sz="36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nums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1-6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6</a:t>
            </a:r>
            <a:endParaRPr lang="en-US" sz="3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0" y="863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Rolling a die: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68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960880"/>
            <a:ext cx="10566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? 6 6 6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3 0 2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+ ? 6 6 6 6 6</a:t>
            </a:r>
            <a:endParaRPr lang="en-US" sz="3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cs-CZ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2 2 3 1 </a:t>
            </a:r>
            <a:r>
              <a:rPr lang="cs-CZ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0" y="863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Rolling multiple dice: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27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Challenge!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Roll 5 dice.</a:t>
            </a:r>
            <a:endParaRPr lang="en-US" sz="2800" b="1" dirty="0" smtClean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Find </a:t>
            </a:r>
            <a:r>
              <a:rPr lang="en-US" sz="2800" u="sng" dirty="0" smtClean="0">
                <a:solidFill>
                  <a:schemeClr val="bg1"/>
                </a:solidFill>
              </a:rPr>
              <a:t>two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solutions using all of these cards simultaneously: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37" y="3411356"/>
            <a:ext cx="944879" cy="1416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397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54" y="3411357"/>
            <a:ext cx="944879" cy="14166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5214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70" y="3411357"/>
            <a:ext cx="944878" cy="14166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25990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886" y="3411356"/>
            <a:ext cx="944877" cy="14166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73646" y="3535679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2x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42" y="3411355"/>
            <a:ext cx="944878" cy="14166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00602" y="353567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597" y="5014571"/>
            <a:ext cx="944878" cy="141667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012357" y="5138894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928" y="5014572"/>
            <a:ext cx="944877" cy="141667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840688" y="5138894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97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Solutions!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Roll 5 dice.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624" y="2739183"/>
            <a:ext cx="944879" cy="1416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727" y="2739183"/>
            <a:ext cx="944879" cy="14166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176" y="2739183"/>
            <a:ext cx="944878" cy="14166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250" y="2739181"/>
            <a:ext cx="944878" cy="14166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074" y="2739185"/>
            <a:ext cx="944878" cy="14166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989" y="2739182"/>
            <a:ext cx="944878" cy="141667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98" y="4776710"/>
            <a:ext cx="944877" cy="141667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47" y="4776709"/>
            <a:ext cx="944879" cy="141667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976" y="4776708"/>
            <a:ext cx="944878" cy="14166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932" y="4776694"/>
            <a:ext cx="944878" cy="14166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71" y="4776695"/>
            <a:ext cx="944878" cy="141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4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2978" y="1458411"/>
            <a:ext cx="93060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Adverbs</a:t>
            </a:r>
            <a:endParaRPr lang="en-US" sz="8800" b="1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25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986" y="914400"/>
            <a:ext cx="97227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A noun holds data; a verb operates on one or two nouns to produce a result which is a noun; an adverb operates on one noun or verb to produce a derived </a:t>
            </a:r>
            <a:r>
              <a:rPr lang="en-US" sz="3600" smtClean="0">
                <a:solidFill>
                  <a:schemeClr val="bg1"/>
                </a:solidFill>
              </a:rPr>
              <a:t>entity.</a:t>
            </a:r>
            <a:r>
              <a:rPr lang="en-US" sz="3600">
                <a:solidFill>
                  <a:schemeClr val="bg1"/>
                </a:solidFill>
              </a:rPr>
              <a:t> </a:t>
            </a:r>
            <a:endParaRPr lang="en-US" sz="3600" smtClean="0">
              <a:solidFill>
                <a:schemeClr val="bg1"/>
              </a:solidFill>
            </a:endParaRPr>
          </a:p>
          <a:p>
            <a:endParaRPr lang="en-US" sz="3600">
              <a:solidFill>
                <a:schemeClr val="bg1"/>
              </a:solidFill>
            </a:endParaRPr>
          </a:p>
          <a:p>
            <a:r>
              <a:rPr lang="en-US" sz="3600" i="1" smtClean="0">
                <a:solidFill>
                  <a:schemeClr val="bg1"/>
                </a:solidFill>
              </a:rPr>
              <a:t>J for C Programmers</a:t>
            </a:r>
            <a:endParaRPr lang="en-US" sz="36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09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746" y="639540"/>
            <a:ext cx="3617855" cy="54441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32697"/>
            <a:ext cx="3657596" cy="548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2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909932" y="2859168"/>
            <a:ext cx="59104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 computer language for mathematical computations</a:t>
            </a:r>
            <a:endParaRPr lang="en-US" sz="4000" b="1" i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71890" y="239485"/>
            <a:ext cx="2095809" cy="64479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1300" b="1" cap="none" spc="0" dirty="0" smtClean="0">
                <a:ln>
                  <a:solidFill>
                    <a:schemeClr val="accent1"/>
                  </a:solidFill>
                </a:ln>
                <a:pattFill prst="solidDmnd">
                  <a:fgClr>
                    <a:schemeClr val="accent1"/>
                  </a:fgClr>
                  <a:bgClr>
                    <a:schemeClr val="accent1">
                      <a:lumMod val="50000"/>
                    </a:schemeClr>
                  </a:bgClr>
                </a:pattFill>
                <a:effectLst/>
                <a:latin typeface="American Typewriter Condensed" charset="0"/>
                <a:ea typeface="American Typewriter Condensed" charset="0"/>
                <a:cs typeface="American Typewriter Condensed" charset="0"/>
              </a:rPr>
              <a:t>J</a:t>
            </a:r>
            <a:endParaRPr lang="en-US" sz="102800" b="1" cap="none" spc="0" dirty="0">
              <a:ln>
                <a:solidFill>
                  <a:schemeClr val="accent1"/>
                </a:solidFill>
              </a:ln>
              <a:pattFill prst="solidDmnd">
                <a:fgClr>
                  <a:schemeClr val="accent1"/>
                </a:fgClr>
                <a:bgClr>
                  <a:schemeClr val="accent1">
                    <a:lumMod val="50000"/>
                  </a:schemeClr>
                </a:bgClr>
              </a:pattFill>
              <a:effectLst/>
              <a:latin typeface="American Typewriter Condensed" charset="0"/>
              <a:ea typeface="American Typewriter Condensed" charset="0"/>
              <a:cs typeface="American Typewriter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4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7957" y="1009410"/>
            <a:ext cx="995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1+2+3+4+5</a:t>
            </a: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15</a:t>
            </a:r>
          </a:p>
          <a:p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+/1 2 3 4 5</a:t>
            </a: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15</a:t>
            </a:r>
          </a:p>
          <a:p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*/1 2 3 4 5</a:t>
            </a: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120</a:t>
            </a:r>
          </a:p>
          <a:p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+/i.10		NB. i.e., 0+1+2+...+9</a:t>
            </a: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45</a:t>
            </a:r>
            <a:endParaRPr lang="da-DK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29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72196" y="1082562"/>
            <a:ext cx="105540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+/?5#6		NB. </a:t>
            </a:r>
            <a:r>
              <a:rPr lang="da-DK" sz="36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add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5 </a:t>
            </a:r>
            <a:r>
              <a:rPr lang="da-DK" sz="36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dice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36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rolls</a:t>
            </a:r>
            <a:endParaRPr lang="da-DK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16</a:t>
            </a:r>
            <a:endParaRPr lang="da-DK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+/?5#6		NB. do it </a:t>
            </a:r>
            <a:r>
              <a:rPr lang="da-DK" sz="36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again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new </a:t>
            </a:r>
            <a:r>
              <a:rPr lang="da-DK" sz="36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rolls</a:t>
            </a:r>
            <a:endParaRPr lang="da-DK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9</a:t>
            </a:r>
          </a:p>
          <a:p>
            <a:endParaRPr lang="da-DK" sz="3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find average of array 3 5 11</a:t>
            </a:r>
            <a:endParaRPr lang="da-DK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(+/ 3 5 11) % (# 3 5 11)</a:t>
            </a:r>
            <a:endParaRPr lang="da-DK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6.33333</a:t>
            </a:r>
            <a:endParaRPr lang="da-DK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22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Challenge!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Determine if any of 5 dice rolls was a 6 (=1 if yes, =0 if no).</a:t>
            </a:r>
            <a:endParaRPr lang="en-US" sz="2800" b="1" dirty="0" smtClean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Find </a:t>
            </a:r>
            <a:r>
              <a:rPr lang="en-US" sz="2800" u="sng" dirty="0" smtClean="0">
                <a:solidFill>
                  <a:schemeClr val="bg1"/>
                </a:solidFill>
              </a:rPr>
              <a:t>two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solutions using all of these cards simultaneously: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37" y="3411357"/>
            <a:ext cx="944879" cy="1416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397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54" y="3411357"/>
            <a:ext cx="944878" cy="14166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5214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4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70" y="3411357"/>
            <a:ext cx="944878" cy="14166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25990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886" y="3411356"/>
            <a:ext cx="944877" cy="14166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73646" y="3535679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2x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42" y="3411355"/>
            <a:ext cx="944877" cy="14166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00602" y="353567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021" y="5042251"/>
            <a:ext cx="944877" cy="141667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770781" y="5166574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40" y="5042252"/>
            <a:ext cx="944876" cy="141667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17400" y="5166574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163" y="5047454"/>
            <a:ext cx="944877" cy="141667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887923" y="5171776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593" y="5014571"/>
            <a:ext cx="944876" cy="141667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023353" y="5138893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647" y="5014571"/>
            <a:ext cx="944876" cy="141666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177407" y="5138893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66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Solutions!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Determine if any of 5 dice rolls was a 6 (=1 if yes, =0 if no</a:t>
            </a:r>
            <a:r>
              <a:rPr lang="en-US" sz="2800" b="1" dirty="0" smtClean="0">
                <a:solidFill>
                  <a:schemeClr val="bg1"/>
                </a:solidFill>
              </a:rPr>
              <a:t>).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624" y="2739184"/>
            <a:ext cx="944879" cy="14166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727" y="2739183"/>
            <a:ext cx="944878" cy="14166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176" y="2739183"/>
            <a:ext cx="944878" cy="14166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074" y="2739185"/>
            <a:ext cx="944877" cy="14166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989" y="2739182"/>
            <a:ext cx="944877" cy="141667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793" y="2739181"/>
            <a:ext cx="944879" cy="141667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322" y="2739180"/>
            <a:ext cx="944878" cy="14166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278" y="2739166"/>
            <a:ext cx="944878" cy="14166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017" y="2739167"/>
            <a:ext cx="944878" cy="14166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174" y="4610656"/>
            <a:ext cx="944879" cy="141667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277" y="4610655"/>
            <a:ext cx="944878" cy="14166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726" y="4610655"/>
            <a:ext cx="944878" cy="141667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624" y="4610658"/>
            <a:ext cx="944877" cy="141667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51" y="4610654"/>
            <a:ext cx="944877" cy="141667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055" y="4610653"/>
            <a:ext cx="944879" cy="141667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584" y="4610652"/>
            <a:ext cx="944878" cy="141667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540" y="4610638"/>
            <a:ext cx="944878" cy="141667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279" y="4610639"/>
            <a:ext cx="944878" cy="141667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223" y="4610639"/>
            <a:ext cx="944877" cy="141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5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782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3920" y="1946149"/>
            <a:ext cx="10424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all">
                <a:solidFill>
                  <a:schemeClr val="bg1"/>
                </a:solidFill>
                <a:latin typeface="Arial Black" charset="0"/>
              </a:rPr>
              <a:t>Never put a seat belt around your intuition</a:t>
            </a:r>
          </a:p>
        </p:txBody>
      </p:sp>
    </p:spTree>
    <p:extLst>
      <p:ext uri="{BB962C8B-B14F-4D97-AF65-F5344CB8AC3E}">
        <p14:creationId xmlns:p14="http://schemas.microsoft.com/office/powerpoint/2010/main" val="142258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1489" y="1458411"/>
            <a:ext cx="107490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Definitions</a:t>
            </a:r>
            <a:endParaRPr lang="en-US" sz="8800" b="1" i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34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960880"/>
            <a:ext cx="1056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temps =: 86 85 83 87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0" y="863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We can save data into a “variable”: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5600" y="2899664"/>
            <a:ext cx="8743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Now we can use the variable in computations: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25600" y="3838448"/>
            <a:ext cx="10566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# temps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+/ temps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341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66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960880"/>
            <a:ext cx="10566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avg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=: monad define</a:t>
            </a:r>
          </a:p>
          <a:p>
            <a:r>
              <a:rPr lang="mr-IN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(+/ </a:t>
            </a:r>
            <a:r>
              <a:rPr lang="mr-IN" sz="36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y</a:t>
            </a:r>
            <a:r>
              <a:rPr lang="mr-IN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 % (# </a:t>
            </a:r>
            <a:r>
              <a:rPr lang="mr-IN" sz="36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y</a:t>
            </a:r>
            <a:r>
              <a:rPr lang="mr-IN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0" y="863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We can also define new verbs.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5600" y="4143248"/>
            <a:ext cx="8743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Now we can use the verb in computations: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25600" y="5217621"/>
            <a:ext cx="1056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avg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temps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85.25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44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748322"/>
            <a:ext cx="10566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rollDice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=: dyad define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&gt;:?</a:t>
            </a:r>
            <a:r>
              <a:rPr lang="en-US" sz="36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x#y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0" y="479552"/>
            <a:ext cx="9365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When defining monads, we can refer to “y”. When defining dyads, we can refer to “x” and “y.”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5600" y="3759523"/>
            <a:ext cx="8743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Now we can use the verb in computations: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25600" y="4431237"/>
            <a:ext cx="10566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5 </a:t>
            </a:r>
            <a:r>
              <a:rPr lang="en-US" sz="36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rollDice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6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2 2 6 5 3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rollDice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20</a:t>
            </a:r>
          </a:p>
          <a:p>
            <a:r>
              <a:rPr lang="is-I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8 12 </a:t>
            </a:r>
            <a:r>
              <a:rPr lang="is-I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11</a:t>
            </a:r>
            <a:endParaRPr lang="is-IS" sz="3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39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40488" y="2646490"/>
            <a:ext cx="62370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obscure, terse, powerful,</a:t>
            </a:r>
          </a:p>
          <a:p>
            <a:r>
              <a:rPr lang="en-US" sz="4000" b="1" i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brilliantly designed...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1171890" y="239485"/>
            <a:ext cx="2095809" cy="64479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1300" b="1" cap="none" spc="0" dirty="0" smtClean="0">
                <a:ln>
                  <a:solidFill>
                    <a:schemeClr val="accent1"/>
                  </a:solidFill>
                </a:ln>
                <a:pattFill prst="solidDmnd">
                  <a:fgClr>
                    <a:schemeClr val="accent1"/>
                  </a:fgClr>
                  <a:bgClr>
                    <a:schemeClr val="accent1">
                      <a:lumMod val="50000"/>
                    </a:schemeClr>
                  </a:bgClr>
                </a:pattFill>
                <a:effectLst/>
                <a:latin typeface="American Typewriter Condensed" charset="0"/>
                <a:ea typeface="American Typewriter Condensed" charset="0"/>
                <a:cs typeface="American Typewriter Condensed" charset="0"/>
              </a:rPr>
              <a:t>J</a:t>
            </a:r>
            <a:endParaRPr lang="en-US" sz="102800" b="1" cap="none" spc="0" dirty="0">
              <a:ln>
                <a:solidFill>
                  <a:schemeClr val="accent1"/>
                </a:solidFill>
              </a:ln>
              <a:pattFill prst="solidDmnd">
                <a:fgClr>
                  <a:schemeClr val="accent1"/>
                </a:fgClr>
                <a:bgClr>
                  <a:schemeClr val="accent1">
                    <a:lumMod val="50000"/>
                  </a:schemeClr>
                </a:bgClr>
              </a:pattFill>
              <a:effectLst/>
              <a:latin typeface="American Typewriter Condensed" charset="0"/>
              <a:ea typeface="American Typewriter Condensed" charset="0"/>
              <a:cs typeface="American Typewriter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90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25600" y="900176"/>
            <a:ext cx="93654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We can load data files and save the data into a variable for further computations.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 smtClean="0">
                <a:solidFill>
                  <a:schemeClr val="bg1"/>
                </a:solidFill>
              </a:rPr>
              <a:t>(Demo)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76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1489" y="1458411"/>
            <a:ext cx="107490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More Verbs</a:t>
            </a:r>
            <a:endParaRPr lang="en-US" sz="8800" b="1" i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44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746" y="649435"/>
            <a:ext cx="3617855" cy="54243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32697"/>
            <a:ext cx="3657595" cy="548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4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746" y="649435"/>
            <a:ext cx="3617854" cy="54243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32698"/>
            <a:ext cx="3657595" cy="548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7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25600" y="900176"/>
            <a:ext cx="93654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 smtClean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 smtClean="0">
                <a:solidFill>
                  <a:schemeClr val="bg1"/>
                </a:solidFill>
              </a:rPr>
              <a:t>(Demo)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28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1489" y="1458411"/>
            <a:ext cx="107490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More Adverbs</a:t>
            </a:r>
            <a:endParaRPr lang="en-US" sz="8800" b="1" i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57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746" y="639540"/>
            <a:ext cx="3617855" cy="54441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32697"/>
            <a:ext cx="3657595" cy="548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9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6880" y="1960880"/>
            <a:ext cx="109382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#\ 3 2 7 1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1 2 3 4</a:t>
            </a:r>
          </a:p>
          <a:p>
            <a:endParaRPr lang="en-US" sz="3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that was the same as: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(# 3), (# 3 2), (# 3 2 7), (# 3 2 7 1)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1 2 3 4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6880" y="863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Monadic form: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90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6880" y="1960880"/>
            <a:ext cx="117551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+/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\ 3 2 7 1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3 5 12 13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en-US" sz="3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that was the same as: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(+/ 3), (+/ 3 2), (+/ 3 2 7), (+/ 3 2 7 1)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3 5 12 13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6880" y="863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Monadic form: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9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6880" y="1960880"/>
            <a:ext cx="117551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 #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\ 3 2 7 1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2 2 2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en-US" sz="3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that was the same as: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(# 3 2), (# 2 7), (# 7 1)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2 2 2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6880" y="863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Dyadic form: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71890" y="239485"/>
            <a:ext cx="2095809" cy="64479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1300" b="1" cap="none" spc="0" dirty="0" smtClean="0">
                <a:ln>
                  <a:solidFill>
                    <a:schemeClr val="accent1"/>
                  </a:solidFill>
                </a:ln>
                <a:pattFill prst="solidDmnd">
                  <a:fgClr>
                    <a:schemeClr val="accent1"/>
                  </a:fgClr>
                  <a:bgClr>
                    <a:schemeClr val="accent1">
                      <a:lumMod val="50000"/>
                    </a:schemeClr>
                  </a:bgClr>
                </a:pattFill>
                <a:effectLst/>
                <a:latin typeface="American Typewriter Condensed" charset="0"/>
                <a:ea typeface="American Typewriter Condensed" charset="0"/>
                <a:cs typeface="American Typewriter Condensed" charset="0"/>
              </a:rPr>
              <a:t>J</a:t>
            </a:r>
            <a:endParaRPr lang="en-US" sz="102800" b="1" cap="none" spc="0" dirty="0">
              <a:ln>
                <a:solidFill>
                  <a:schemeClr val="accent1"/>
                </a:solidFill>
              </a:ln>
              <a:pattFill prst="solidDmnd">
                <a:fgClr>
                  <a:schemeClr val="accent1"/>
                </a:fgClr>
                <a:bgClr>
                  <a:schemeClr val="accent1">
                    <a:lumMod val="50000"/>
                  </a:schemeClr>
                </a:bgClr>
              </a:pattFill>
              <a:effectLst/>
              <a:latin typeface="American Typewriter Condensed" charset="0"/>
              <a:ea typeface="American Typewriter Condensed" charset="0"/>
              <a:cs typeface="American Typewriter Condense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5429" y="3109502"/>
            <a:ext cx="7489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((+/%#)@:((}.@:/:~)^:x)) y</a:t>
            </a:r>
            <a:endParaRPr lang="en-US" sz="4000" b="1" i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85303" y="825699"/>
            <a:ext cx="62370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Example: drop lowest x grades from list y, then average the grades</a:t>
            </a:r>
            <a:endParaRPr lang="en-US" sz="4000" b="1" i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11197" y="4999074"/>
            <a:ext cx="1895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the grades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0958733" y="3817388"/>
            <a:ext cx="393895" cy="118168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9791114" y="3817388"/>
            <a:ext cx="504082" cy="188002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488918" y="5697415"/>
            <a:ext cx="3108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how many to drop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9459919" y="3729829"/>
            <a:ext cx="421147" cy="87592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690898" y="4554647"/>
            <a:ext cx="1202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repeat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7846485" y="4096076"/>
            <a:ext cx="164429" cy="81474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924605" y="4906293"/>
            <a:ext cx="2076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drop lowest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155355" y="4169560"/>
            <a:ext cx="805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sort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44799" y="4160287"/>
            <a:ext cx="1534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take last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7178634" y="3805335"/>
            <a:ext cx="425189" cy="35721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8566117" y="3707249"/>
            <a:ext cx="206879" cy="56317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352416" y="5522294"/>
            <a:ext cx="39020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do left thing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after right thing is done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6141414" y="3851987"/>
            <a:ext cx="249938" cy="170348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5121946" y="3817389"/>
            <a:ext cx="71605" cy="48330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291618" y="4239209"/>
            <a:ext cx="2007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add grades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36" name="Straight Arrow Connector 35"/>
          <p:cNvCxnSpPr>
            <a:stCxn id="39" idx="0"/>
          </p:cNvCxnSpPr>
          <p:nvPr/>
        </p:nvCxnSpPr>
        <p:spPr>
          <a:xfrm flipV="1">
            <a:off x="4229818" y="3747186"/>
            <a:ext cx="1321571" cy="149642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658186" y="5243606"/>
            <a:ext cx="1143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divide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5726382" y="3817390"/>
            <a:ext cx="108171" cy="104982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722832" y="4801237"/>
            <a:ext cx="23022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count grades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64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3" grpId="0"/>
      <p:bldP spid="17" grpId="0"/>
      <p:bldP spid="19" grpId="0"/>
      <p:bldP spid="20" grpId="0"/>
      <p:bldP spid="29" grpId="0"/>
      <p:bldP spid="35" grpId="0"/>
      <p:bldP spid="39" grpId="0"/>
      <p:bldP spid="43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6880" y="1960880"/>
            <a:ext cx="117551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 +/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\ 3 2 7 1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5 9 8</a:t>
            </a:r>
          </a:p>
          <a:p>
            <a:endParaRPr lang="en-US" sz="3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that was the same as: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(+/ 3 2), (+/ 2 7), (+/ 7 1)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5 9 8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6880" y="863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Dyadic form: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59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6880" y="1960880"/>
            <a:ext cx="117551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 +/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\ 3 2 7 1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5 8</a:t>
            </a:r>
          </a:p>
          <a:p>
            <a:endParaRPr lang="en-US" sz="3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that was the same as: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(+/ 3 2), (+/ 7 1)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5 8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6880" y="863600"/>
            <a:ext cx="11523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Dyadic form, negative </a:t>
            </a:r>
            <a:r>
              <a:rPr lang="en-US" sz="3600" smtClean="0">
                <a:solidFill>
                  <a:schemeClr val="bg1"/>
                </a:solidFill>
              </a:rPr>
              <a:t>left side means “non-overlapping”: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41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25600" y="900176"/>
            <a:ext cx="93654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 smtClean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 smtClean="0">
                <a:solidFill>
                  <a:schemeClr val="bg1"/>
                </a:solidFill>
              </a:rPr>
              <a:t>(Demo)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40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746" y="639540"/>
            <a:ext cx="3617855" cy="54441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32697"/>
            <a:ext cx="3657595" cy="548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37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7957" y="1009410"/>
            <a:ext cx="995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5 - 2</a:t>
            </a:r>
            <a:endParaRPr lang="da-DK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</a:t>
            </a:r>
            <a:endParaRPr lang="da-DK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5 -~ 2</a:t>
            </a:r>
            <a:endParaRPr lang="da-DK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_3</a:t>
            </a:r>
            <a:endParaRPr lang="da-DK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2 -/\ 10 7 8 4</a:t>
            </a:r>
            <a:endParaRPr lang="da-DK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 _1 4</a:t>
            </a:r>
            <a:endParaRPr lang="da-DK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2 -~/\ 10 7 8 4</a:t>
            </a: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_3 1 _4</a:t>
            </a:r>
          </a:p>
        </p:txBody>
      </p:sp>
    </p:spTree>
    <p:extLst>
      <p:ext uri="{BB962C8B-B14F-4D97-AF65-F5344CB8AC3E}">
        <p14:creationId xmlns:p14="http://schemas.microsoft.com/office/powerpoint/2010/main" val="31548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25600" y="900176"/>
            <a:ext cx="93654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 smtClean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 smtClean="0">
                <a:solidFill>
                  <a:schemeClr val="bg1"/>
                </a:solidFill>
              </a:rPr>
              <a:t>(Demo)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9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317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7259" y="1231538"/>
            <a:ext cx="104241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all" dirty="0">
                <a:solidFill>
                  <a:schemeClr val="bg1"/>
                </a:solidFill>
                <a:latin typeface="Arial Black" charset="0"/>
              </a:rPr>
              <a:t>Sliding your brain into </a:t>
            </a:r>
            <a:r>
              <a:rPr lang="en-US" sz="5400" cap="all" dirty="0" smtClean="0">
                <a:solidFill>
                  <a:schemeClr val="bg1"/>
                </a:solidFill>
                <a:latin typeface="Arial Black" charset="0"/>
              </a:rPr>
              <a:t>neutral</a:t>
            </a:r>
          </a:p>
          <a:p>
            <a:pPr algn="ctr"/>
            <a:r>
              <a:rPr lang="en-US" sz="5400" cap="all" dirty="0" smtClean="0">
                <a:solidFill>
                  <a:schemeClr val="bg1"/>
                </a:solidFill>
                <a:latin typeface="Arial Black" charset="0"/>
              </a:rPr>
              <a:t>engages </a:t>
            </a:r>
            <a:r>
              <a:rPr lang="en-US" sz="5400" cap="all" dirty="0">
                <a:solidFill>
                  <a:schemeClr val="bg1"/>
                </a:solidFill>
                <a:latin typeface="Arial Black" charset="0"/>
              </a:rPr>
              <a:t>your spiritual transmission</a:t>
            </a:r>
          </a:p>
        </p:txBody>
      </p:sp>
    </p:spTree>
    <p:extLst>
      <p:ext uri="{BB962C8B-B14F-4D97-AF65-F5344CB8AC3E}">
        <p14:creationId xmlns:p14="http://schemas.microsoft.com/office/powerpoint/2010/main" val="139439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1489" y="1458411"/>
            <a:ext cx="107490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Visualization</a:t>
            </a:r>
            <a:endParaRPr lang="en-US" sz="8800" b="1" i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05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25600" y="900176"/>
            <a:ext cx="93654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 smtClean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 smtClean="0">
                <a:solidFill>
                  <a:schemeClr val="bg1"/>
                </a:solidFill>
              </a:rPr>
              <a:t>(Demo)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13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41236</TotalTime>
  <Words>1394</Words>
  <Application>Microsoft Macintosh PowerPoint</Application>
  <PresentationFormat>Widescreen</PresentationFormat>
  <Paragraphs>534</Paragraphs>
  <Slides>101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10" baseType="lpstr">
      <vt:lpstr>American Typewriter Condensed</vt:lpstr>
      <vt:lpstr>Arial Black</vt:lpstr>
      <vt:lpstr>Calibri</vt:lpstr>
      <vt:lpstr>Calibri Light</vt:lpstr>
      <vt:lpstr>Consolas</vt:lpstr>
      <vt:lpstr>Helvetica Neue</vt:lpstr>
      <vt:lpstr>Helvetica Neue Condensed Black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Eckroth</dc:creator>
  <cp:lastModifiedBy>Joshua Eckroth</cp:lastModifiedBy>
  <cp:revision>203</cp:revision>
  <dcterms:created xsi:type="dcterms:W3CDTF">2016-12-12T14:22:26Z</dcterms:created>
  <dcterms:modified xsi:type="dcterms:W3CDTF">2017-11-30T20:57:51Z</dcterms:modified>
</cp:coreProperties>
</file>